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724" r:id="rId1"/>
  </p:sldMasterIdLst>
  <p:notesMasterIdLst>
    <p:notesMasterId r:id="rId55"/>
  </p:notesMasterIdLst>
  <p:handoutMasterIdLst>
    <p:handoutMasterId r:id="rId56"/>
  </p:handoutMasterIdLst>
  <p:sldIdLst>
    <p:sldId id="256" r:id="rId2"/>
    <p:sldId id="257" r:id="rId3"/>
    <p:sldId id="258" r:id="rId4"/>
    <p:sldId id="259" r:id="rId5"/>
    <p:sldId id="260" r:id="rId6"/>
    <p:sldId id="307" r:id="rId7"/>
    <p:sldId id="261" r:id="rId8"/>
    <p:sldId id="262" r:id="rId9"/>
    <p:sldId id="308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304" r:id="rId22"/>
    <p:sldId id="274" r:id="rId23"/>
    <p:sldId id="275" r:id="rId24"/>
    <p:sldId id="276" r:id="rId25"/>
    <p:sldId id="305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303" r:id="rId36"/>
    <p:sldId id="286" r:id="rId37"/>
    <p:sldId id="287" r:id="rId38"/>
    <p:sldId id="288" r:id="rId39"/>
    <p:sldId id="289" r:id="rId40"/>
    <p:sldId id="290" r:id="rId41"/>
    <p:sldId id="291" r:id="rId42"/>
    <p:sldId id="292" r:id="rId43"/>
    <p:sldId id="293" r:id="rId44"/>
    <p:sldId id="294" r:id="rId45"/>
    <p:sldId id="295" r:id="rId46"/>
    <p:sldId id="306" r:id="rId47"/>
    <p:sldId id="296" r:id="rId48"/>
    <p:sldId id="297" r:id="rId49"/>
    <p:sldId id="298" r:id="rId50"/>
    <p:sldId id="299" r:id="rId51"/>
    <p:sldId id="300" r:id="rId52"/>
    <p:sldId id="301" r:id="rId53"/>
    <p:sldId id="302" r:id="rId54"/>
  </p:sldIdLst>
  <p:sldSz cx="9144000" cy="6858000" type="screen4x3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orient="horz" pos="3430">
          <p15:clr>
            <a:srgbClr val="A4A3A4"/>
          </p15:clr>
        </p15:guide>
        <p15:guide id="3" orient="horz" pos="890">
          <p15:clr>
            <a:srgbClr val="A4A3A4"/>
          </p15:clr>
        </p15:guide>
        <p15:guide id="4" pos="67">
          <p15:clr>
            <a:srgbClr val="A4A3A4"/>
          </p15:clr>
        </p15:guide>
        <p15:guide id="5" pos="2880">
          <p15:clr>
            <a:srgbClr val="A4A3A4"/>
          </p15:clr>
        </p15:guide>
        <p15:guide id="6" pos="5510">
          <p15:clr>
            <a:srgbClr val="A4A3A4"/>
          </p15:clr>
        </p15:guide>
        <p15:guide id="7" pos="555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TxStyle/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TxStyle/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62" autoAdjust="0"/>
    <p:restoredTop sz="95283" autoAdjust="0"/>
  </p:normalViewPr>
  <p:slideViewPr>
    <p:cSldViewPr>
      <p:cViewPr varScale="1">
        <p:scale>
          <a:sx n="115" d="100"/>
          <a:sy n="115" d="100"/>
        </p:scale>
        <p:origin x="1482" y="108"/>
      </p:cViewPr>
      <p:guideLst>
        <p:guide orient="horz" pos="2159"/>
        <p:guide orient="horz" pos="3430"/>
        <p:guide orient="horz" pos="890"/>
        <p:guide pos="67"/>
        <p:guide pos="2880"/>
        <p:guide pos="5510"/>
        <p:guide pos="5556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9787" cy="496967"/>
          </a:xfrm>
          <a:prstGeom prst="rect">
            <a:avLst/>
          </a:prstGeom>
        </p:spPr>
        <p:txBody>
          <a:bodyPr vert="horz" lIns="91431" tIns="45716" rIns="91431" bIns="45716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839" y="1"/>
            <a:ext cx="2949787" cy="496967"/>
          </a:xfrm>
          <a:prstGeom prst="rect">
            <a:avLst/>
          </a:prstGeom>
        </p:spPr>
        <p:txBody>
          <a:bodyPr vert="horz" lIns="91431" tIns="45716" rIns="91431" bIns="45716"/>
          <a:lstStyle>
            <a:lvl1pPr algn="r">
              <a:defRPr sz="1200"/>
            </a:lvl1pPr>
          </a:lstStyle>
          <a:p>
            <a:pPr lvl="0">
              <a:defRPr/>
            </a:pPr>
            <a:fld id="{D6848606-EDC9-42B3-8BE9-CD8146F17386}" type="datetime1">
              <a:rPr lang="ko-KR" altLang="en-US"/>
              <a:pPr lvl="0">
                <a:defRPr/>
              </a:pPr>
              <a:t>2023-08-24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40647"/>
            <a:ext cx="2949787" cy="496967"/>
          </a:xfrm>
          <a:prstGeom prst="rect">
            <a:avLst/>
          </a:prstGeom>
        </p:spPr>
        <p:txBody>
          <a:bodyPr vert="horz" lIns="91431" tIns="45716" rIns="91431" bIns="45716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839" y="9440647"/>
            <a:ext cx="2949787" cy="496967"/>
          </a:xfrm>
          <a:prstGeom prst="rect">
            <a:avLst/>
          </a:prstGeom>
        </p:spPr>
        <p:txBody>
          <a:bodyPr vert="horz" lIns="91431" tIns="45716" rIns="91431" bIns="45716" anchor="b"/>
          <a:lstStyle>
            <a:lvl1pPr algn="r">
              <a:defRPr sz="1200"/>
            </a:lvl1pPr>
          </a:lstStyle>
          <a:p>
            <a:pPr lvl="0">
              <a:defRPr/>
            </a:pPr>
            <a:fld id="{F1D73F4A-AF28-46BB-BEFB-0B51111B61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9787" cy="496967"/>
          </a:xfrm>
          <a:prstGeom prst="rect">
            <a:avLst/>
          </a:prstGeom>
        </p:spPr>
        <p:txBody>
          <a:bodyPr vert="horz" lIns="91431" tIns="45716" rIns="91431" bIns="45716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9" y="1"/>
            <a:ext cx="2949787" cy="496967"/>
          </a:xfrm>
          <a:prstGeom prst="rect">
            <a:avLst/>
          </a:prstGeom>
        </p:spPr>
        <p:txBody>
          <a:bodyPr vert="horz" lIns="91431" tIns="45716" rIns="91431" bIns="45716"/>
          <a:lstStyle>
            <a:lvl1pPr algn="r">
              <a:defRPr sz="1200"/>
            </a:lvl1pPr>
          </a:lstStyle>
          <a:p>
            <a:pPr lvl="0">
              <a:defRPr/>
            </a:pPr>
            <a:fld id="{0CA412CD-2A21-4426-8319-5D7393BB96BF}" type="datetime1">
              <a:rPr lang="ko-KR" altLang="en-US"/>
              <a:pPr lvl="0">
                <a:defRPr/>
              </a:pPr>
              <a:t>2023-08-24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919163" y="746125"/>
            <a:ext cx="4968875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6" rIns="91431" bIns="45716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31" tIns="45716" rIns="91431" bIns="45716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40647"/>
            <a:ext cx="2949787" cy="496967"/>
          </a:xfrm>
          <a:prstGeom prst="rect">
            <a:avLst/>
          </a:prstGeom>
        </p:spPr>
        <p:txBody>
          <a:bodyPr vert="horz" lIns="91431" tIns="45716" rIns="91431" bIns="45716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9" y="9440647"/>
            <a:ext cx="2949787" cy="496967"/>
          </a:xfrm>
          <a:prstGeom prst="rect">
            <a:avLst/>
          </a:prstGeom>
        </p:spPr>
        <p:txBody>
          <a:bodyPr vert="horz" lIns="91431" tIns="45716" rIns="91431" bIns="45716" anchor="b"/>
          <a:lstStyle>
            <a:lvl1pPr algn="r">
              <a:defRPr sz="1200"/>
            </a:lvl1pPr>
          </a:lstStyle>
          <a:p>
            <a:pPr lvl="0">
              <a:defRPr/>
            </a:pPr>
            <a:fld id="{D77C4073-6FB3-4D2C-9AF2-2229580981A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D77C4073-6FB3-4D2C-9AF2-2229580981AF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D77C4073-6FB3-4D2C-9AF2-2229580981AF}" type="slidenum">
              <a:rPr lang="en-US" altLang="en-US"/>
              <a:pPr lvl="0">
                <a:defRPr/>
              </a:pPr>
              <a:t>14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4307D-C940-4963-9367-482BE6362A0D}" type="datetime1">
              <a:rPr lang="ko-KR" altLang="en-US" smtClean="0"/>
              <a:t>2023-08-24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8888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9219E-EBAE-495A-B7F3-44659A434977}" type="datetime1">
              <a:rPr lang="ko-KR" altLang="en-US" smtClean="0"/>
              <a:t>2023-08-24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8593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130D3E-7F45-4ED5-997C-946C680BF307}" type="datetime1">
              <a:rPr lang="ko-KR" altLang="en-US" smtClean="0"/>
              <a:t>2023-08-24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1351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B1CE1-9F9E-4ABA-8D03-9768B2E6E213}" type="datetime1">
              <a:rPr lang="ko-KR" altLang="en-US" smtClean="0"/>
              <a:t>2023-08-24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4008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95304-D958-4AA4-AD9E-13868BD83327}" type="datetime1">
              <a:rPr lang="ko-KR" altLang="en-US" smtClean="0"/>
              <a:t>2023-08-24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8021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C985A-7687-4035-9B8F-D791BA13E3CC}" type="datetime1">
              <a:rPr lang="ko-KR" altLang="en-US" smtClean="0"/>
              <a:t>2023-08-24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7856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A50AB-E056-4DE7-97E2-EE024185ABC2}" type="datetime1">
              <a:rPr lang="ko-KR" altLang="en-US" smtClean="0"/>
              <a:t>2023-08-24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889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4FD76-FFDE-4809-A2EE-263E7EF31F86}" type="datetime1">
              <a:rPr lang="ko-KR" altLang="en-US" smtClean="0"/>
              <a:t>2023-08-24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6567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4FA1E-8697-4B4F-8D49-975B53758FDD}" type="datetime1">
              <a:rPr lang="ko-KR" altLang="en-US" smtClean="0"/>
              <a:t>2023-08-24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7529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7E21E-B57D-44BA-9F7A-A34FAEB71946}" type="datetime1">
              <a:rPr lang="ko-KR" altLang="en-US" smtClean="0"/>
              <a:t>2023-08-24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0834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07317-1B26-422C-B020-B4BC5007E99A}" type="datetime1">
              <a:rPr lang="ko-KR" altLang="en-US" smtClean="0"/>
              <a:t>2023-08-24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8451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BB5EB"/>
            </a:gs>
            <a:gs pos="100000">
              <a:srgbClr val="37D4F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2AC569-B5E3-4A0D-A706-786C46939E62}" type="datetime1">
              <a:rPr lang="ko-KR" altLang="en-US" smtClean="0"/>
              <a:t>2023-08-24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0206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hf hdr="0" ftr="0" dt="0"/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5.png"/><Relationship Id="rId4" Type="http://schemas.openxmlformats.org/officeDocument/2006/relationships/image" Target="../media/image21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3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wmf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-108520" y="2964130"/>
            <a:ext cx="9342090" cy="4057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그룹 4"/>
          <p:cNvGrpSpPr/>
          <p:nvPr/>
        </p:nvGrpSpPr>
        <p:grpSpPr>
          <a:xfrm>
            <a:off x="611560" y="1772816"/>
            <a:ext cx="3168352" cy="461665"/>
            <a:chOff x="842197" y="1586089"/>
            <a:chExt cx="4365963" cy="461665"/>
          </a:xfrm>
        </p:grpSpPr>
        <p:sp>
          <p:nvSpPr>
            <p:cNvPr id="54" name="TextBox 18"/>
            <p:cNvSpPr txBox="1"/>
            <p:nvPr/>
          </p:nvSpPr>
          <p:spPr>
            <a:xfrm>
              <a:off x="842197" y="1586089"/>
              <a:ext cx="4365963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defRPr/>
              </a:pPr>
              <a:r>
                <a:rPr lang="en-US" altLang="ko-KR" sz="2400" b="1" spc="-100" dirty="0" smtClean="0">
                  <a:ln w="9525">
                    <a:solidFill>
                      <a:schemeClr val="bg1">
                        <a:alpha val="5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+mj-ea"/>
                  <a:ea typeface="+mj-ea"/>
                </a:rPr>
                <a:t>2023</a:t>
              </a:r>
              <a:r>
                <a:rPr lang="ko-KR" altLang="en-US" sz="2400" b="1" spc="-100" dirty="0" smtClean="0">
                  <a:ln w="9525">
                    <a:solidFill>
                      <a:schemeClr val="bg1">
                        <a:alpha val="5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+mj-ea"/>
                  <a:ea typeface="+mj-ea"/>
                </a:rPr>
                <a:t>학년도 </a:t>
              </a:r>
              <a:r>
                <a:rPr lang="en-US" altLang="ko-KR" sz="2400" b="1" spc="-100" dirty="0">
                  <a:ln w="9525">
                    <a:solidFill>
                      <a:schemeClr val="bg1">
                        <a:alpha val="5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+mj-ea"/>
                  <a:ea typeface="+mj-ea"/>
                </a:rPr>
                <a:t>2</a:t>
              </a:r>
              <a:r>
                <a:rPr lang="ko-KR" altLang="en-US" sz="2400" b="1" spc="-100" dirty="0" smtClean="0">
                  <a:ln w="9525">
                    <a:solidFill>
                      <a:schemeClr val="bg1">
                        <a:alpha val="5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+mj-ea"/>
                  <a:ea typeface="+mj-ea"/>
                </a:rPr>
                <a:t>학기</a:t>
              </a:r>
              <a:endParaRPr lang="ko-KR" altLang="en-US" sz="2400" b="1" spc="-100" dirty="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  <p:cxnSp>
          <p:nvCxnSpPr>
            <p:cNvPr id="60" name="직선 연결선 59"/>
            <p:cNvCxnSpPr/>
            <p:nvPr/>
          </p:nvCxnSpPr>
          <p:spPr>
            <a:xfrm>
              <a:off x="1065421" y="2037302"/>
              <a:ext cx="3389089" cy="0"/>
            </a:xfrm>
            <a:prstGeom prst="line">
              <a:avLst/>
            </a:prstGeom>
            <a:ln>
              <a:solidFill>
                <a:schemeClr val="bg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직사각형 3"/>
          <p:cNvSpPr/>
          <p:nvPr/>
        </p:nvSpPr>
        <p:spPr>
          <a:xfrm>
            <a:off x="0" y="2378497"/>
            <a:ext cx="9144000" cy="16561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400" b="1"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29" name="TextBox 18"/>
          <p:cNvSpPr txBox="1"/>
          <p:nvPr/>
        </p:nvSpPr>
        <p:spPr>
          <a:xfrm>
            <a:off x="688931" y="2791090"/>
            <a:ext cx="795688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ko-KR" altLang="en-US" sz="4800" b="1" spc="-1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j-ea"/>
                <a:ea typeface="+mj-ea"/>
              </a:rPr>
              <a:t>국가근로장학사업 사전교육</a:t>
            </a:r>
          </a:p>
        </p:txBody>
      </p:sp>
      <p:pic>
        <p:nvPicPr>
          <p:cNvPr id="8" name="Picture 3" descr="C:\Users\p_wowns\Desktop\colorcop (1)\기본형 시그니처.gif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6804248" y="166742"/>
            <a:ext cx="2030361" cy="591319"/>
          </a:xfrm>
          <a:prstGeom prst="rect">
            <a:avLst/>
          </a:prstGeom>
          <a:noFill/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목차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35496" y="1412776"/>
            <a:ext cx="8496944" cy="4361486"/>
            <a:chOff x="35496" y="1412776"/>
            <a:chExt cx="8496944" cy="4361486"/>
          </a:xfrm>
        </p:grpSpPr>
        <p:grpSp>
          <p:nvGrpSpPr>
            <p:cNvPr id="8" name="그룹 7"/>
            <p:cNvGrpSpPr/>
            <p:nvPr/>
          </p:nvGrpSpPr>
          <p:grpSpPr>
            <a:xfrm>
              <a:off x="1043607" y="1412776"/>
              <a:ext cx="7488833" cy="4361486"/>
              <a:chOff x="827584" y="1634697"/>
              <a:chExt cx="7488833" cy="4361486"/>
            </a:xfrm>
          </p:grpSpPr>
          <p:sp>
            <p:nvSpPr>
              <p:cNvPr id="11" name="순서도: 대체 처리 10"/>
              <p:cNvSpPr/>
              <p:nvPr/>
            </p:nvSpPr>
            <p:spPr>
              <a:xfrm>
                <a:off x="1441998" y="1634697"/>
                <a:ext cx="6874419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국가근로장학금이란</a:t>
                </a:r>
                <a:r>
                  <a:rPr lang="en-US" altLang="ko-KR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? 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12" name="순서도: 지연 11"/>
              <p:cNvSpPr/>
              <p:nvPr/>
            </p:nvSpPr>
            <p:spPr>
              <a:xfrm rot="10800000">
                <a:off x="831220" y="1635776"/>
                <a:ext cx="681006" cy="612000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3" name="순서도: 대체 처리 12"/>
              <p:cNvSpPr/>
              <p:nvPr/>
            </p:nvSpPr>
            <p:spPr>
              <a:xfrm>
                <a:off x="2000200" y="2569259"/>
                <a:ext cx="6316217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근로진행 절차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14" name="순서도: 지연 13"/>
              <p:cNvSpPr/>
              <p:nvPr/>
            </p:nvSpPr>
            <p:spPr>
              <a:xfrm rot="10800000">
                <a:off x="1403648" y="2561459"/>
                <a:ext cx="681006" cy="631039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5" name="순서도: 대체 처리 14"/>
              <p:cNvSpPr/>
              <p:nvPr/>
            </p:nvSpPr>
            <p:spPr>
              <a:xfrm>
                <a:off x="2583558" y="3503820"/>
                <a:ext cx="5732858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장학생 유의사항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16" name="순서도: 지연 15"/>
              <p:cNvSpPr/>
              <p:nvPr/>
            </p:nvSpPr>
            <p:spPr>
              <a:xfrm rot="10800000">
                <a:off x="1979713" y="3504899"/>
                <a:ext cx="681006" cy="612000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7" name="순서도: 대체 처리 16"/>
              <p:cNvSpPr/>
              <p:nvPr/>
            </p:nvSpPr>
            <p:spPr>
              <a:xfrm>
                <a:off x="2000200" y="4438382"/>
                <a:ext cx="6316217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방학 집중근로 프로그램 안내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18" name="순서도: 지연 17"/>
              <p:cNvSpPr/>
              <p:nvPr/>
            </p:nvSpPr>
            <p:spPr>
              <a:xfrm rot="10800000">
                <a:off x="1403648" y="4439461"/>
                <a:ext cx="681006" cy="612000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9" name="순서도: 대체 처리 18"/>
              <p:cNvSpPr/>
              <p:nvPr/>
            </p:nvSpPr>
            <p:spPr>
              <a:xfrm>
                <a:off x="1441998" y="5372943"/>
                <a:ext cx="6874419" cy="623240"/>
              </a:xfrm>
              <a:prstGeom prst="flowChartAlternateProcess">
                <a:avLst/>
              </a:prstGeom>
              <a:ln>
                <a:noFill/>
              </a:ln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spcFirstLastPara="0" vert="horz" wrap="square" lIns="494697" tIns="60960" rIns="1080000" bIns="60960" numCol="1" spcCol="1270" anchor="ctr" anchorCtr="0">
                <a:noAutofit/>
              </a:bodyPr>
              <a:lstStyle/>
              <a:p>
                <a:pPr lvl="0" algn="r" defTabSz="106680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400" b="1" kern="1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장학생 사고 예방 및 처리절차</a:t>
                </a:r>
                <a:endParaRPr lang="ko-KR" altLang="en-US" sz="24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20" name="순서도: 지연 19"/>
              <p:cNvSpPr/>
              <p:nvPr/>
            </p:nvSpPr>
            <p:spPr>
              <a:xfrm rot="10800000">
                <a:off x="827584" y="5374022"/>
                <a:ext cx="681006" cy="612000"/>
              </a:xfrm>
              <a:prstGeom prst="flowChartDelay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pic>
            <p:nvPicPr>
              <p:cNvPr id="23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895439" y="1724779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1475546" y="2663416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2042401" y="3606514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895439" y="5485509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9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1475545" y="4550948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9" name="TextBox 8"/>
            <p:cNvSpPr txBox="1"/>
            <p:nvPr/>
          </p:nvSpPr>
          <p:spPr>
            <a:xfrm>
              <a:off x="35496" y="3133417"/>
              <a:ext cx="1977151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6000" b="1" dirty="0" smtClean="0">
                  <a:solidFill>
                    <a:schemeClr val="bg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목차</a:t>
              </a:r>
              <a:endParaRPr lang="ko-KR" altLang="en-US" sz="60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</p:grp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3842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j-ea"/>
                    <a:ea typeface="+mj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j-ea"/>
                <a:ea typeface="+mj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j-ea"/>
                <a:ea typeface="+mj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55576" y="3068960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국가근로장학금이란</a:t>
            </a:r>
            <a:r>
              <a:rPr lang="en-US" altLang="ko-KR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?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648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순서도: 수동 입력 95"/>
          <p:cNvSpPr/>
          <p:nvPr/>
        </p:nvSpPr>
        <p:spPr>
          <a:xfrm rot="5400000" flipV="1">
            <a:off x="6303742" y="-875658"/>
            <a:ext cx="716192" cy="2772308"/>
          </a:xfrm>
          <a:prstGeom prst="flowChartManualInput">
            <a:avLst/>
          </a:prstGeom>
          <a:solidFill>
            <a:srgbClr val="1496CA"/>
          </a:solidFill>
          <a:ln>
            <a:noFill/>
          </a:ln>
          <a:effectLst>
            <a:outerShdw blurRad="63500" sx="102000" sy="102000" algn="ctr" rotWithShape="0">
              <a:srgbClr val="0A4C66">
                <a:alpha val="5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solidFill>
                <a:prstClr val="white"/>
              </a:solidFill>
              <a:latin typeface="+mn-ea"/>
            </a:endParaRPr>
          </a:p>
        </p:txBody>
      </p:sp>
      <p:sp>
        <p:nvSpPr>
          <p:cNvPr id="98" name="순서도: 수동 입력 97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99" name="직사각형 98"/>
          <p:cNvSpPr/>
          <p:nvPr/>
        </p:nvSpPr>
        <p:spPr>
          <a:xfrm>
            <a:off x="143508" y="529024"/>
            <a:ext cx="8856984" cy="621234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6200000" rotWithShape="0">
              <a:srgbClr val="0A4C66">
                <a:alpha val="14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solidFill>
                <a:prstClr val="white"/>
              </a:solidFill>
              <a:latin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8" name="순서도: 대체 처리 7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01</a:t>
              </a:r>
              <a:endParaRPr lang="ko-KR" altLang="en-US" sz="3200" b="1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9" name="순서도: 병합 8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313894" y="980728"/>
            <a:ext cx="49862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  </a:t>
            </a:r>
            <a:endParaRPr lang="ko-KR" altLang="en-US" sz="3200" b="1" spc="-300" dirty="0">
              <a:solidFill>
                <a:srgbClr val="37D4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877152" y="2440763"/>
            <a:ext cx="7511272" cy="3364501"/>
            <a:chOff x="877152" y="2440763"/>
            <a:chExt cx="7511272" cy="3364501"/>
          </a:xfrm>
        </p:grpSpPr>
        <p:sp>
          <p:nvSpPr>
            <p:cNvPr id="13" name="타원 12"/>
            <p:cNvSpPr/>
            <p:nvPr/>
          </p:nvSpPr>
          <p:spPr>
            <a:xfrm>
              <a:off x="3779912" y="3247595"/>
              <a:ext cx="1704622" cy="1750836"/>
            </a:xfrm>
            <a:prstGeom prst="ellipse">
              <a:avLst/>
            </a:prstGeom>
            <a:ln>
              <a:noFill/>
            </a:ln>
            <a:effectLst>
              <a:glow rad="101600">
                <a:schemeClr val="accent5">
                  <a:satMod val="175000"/>
                  <a:alpha val="40000"/>
                </a:schemeClr>
              </a:glow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square" lIns="0" tIns="0" rIns="0" bIns="0" rtlCol="0" anchor="ctr"/>
            <a:lstStyle/>
            <a:p>
              <a:pPr algn="ctr"/>
              <a:r>
                <a:rPr lang="ko-KR" altLang="en-US" sz="21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사업목</a:t>
              </a:r>
              <a:r>
                <a:rPr lang="ko-KR" altLang="en-US" sz="21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적</a:t>
              </a:r>
              <a:endParaRPr lang="en-US" altLang="ko-KR" sz="2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33" name="자유형 32"/>
            <p:cNvSpPr/>
            <p:nvPr/>
          </p:nvSpPr>
          <p:spPr>
            <a:xfrm>
              <a:off x="1043608" y="2734321"/>
              <a:ext cx="2232248" cy="1152128"/>
            </a:xfrm>
            <a:custGeom>
              <a:avLst/>
              <a:gdLst>
                <a:gd name="connsiteX0" fmla="*/ 0 w 1028070"/>
                <a:gd name="connsiteY0" fmla="*/ 0 h 513912"/>
                <a:gd name="connsiteX1" fmla="*/ 1028070 w 1028070"/>
                <a:gd name="connsiteY1" fmla="*/ 0 h 513912"/>
                <a:gd name="connsiteX2" fmla="*/ 1028070 w 1028070"/>
                <a:gd name="connsiteY2" fmla="*/ 513912 h 513912"/>
                <a:gd name="connsiteX3" fmla="*/ 0 w 1028070"/>
                <a:gd name="connsiteY3" fmla="*/ 513912 h 513912"/>
                <a:gd name="connsiteX4" fmla="*/ 0 w 1028070"/>
                <a:gd name="connsiteY4" fmla="*/ 0 h 513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8070" h="513912">
                  <a:moveTo>
                    <a:pt x="0" y="0"/>
                  </a:moveTo>
                  <a:lnTo>
                    <a:pt x="1028070" y="0"/>
                  </a:lnTo>
                  <a:lnTo>
                    <a:pt x="1028070" y="513912"/>
                  </a:lnTo>
                  <a:lnTo>
                    <a:pt x="0" y="513912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perspectiveContrastingRightFacing">
                <a:rot lat="623785" lon="18963666" rev="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dirty="0" smtClean="0">
                  <a:latin typeface="+mn-ea"/>
                </a:rPr>
                <a:t>저소득층 대학생</a:t>
              </a:r>
              <a:r>
                <a:rPr lang="en-US" altLang="ko-KR" sz="2000" b="1" kern="1200" dirty="0" smtClean="0">
                  <a:latin typeface="+mn-ea"/>
                </a:rPr>
                <a:t/>
              </a:r>
              <a:br>
                <a:rPr lang="en-US" altLang="ko-KR" sz="2000" b="1" kern="1200" dirty="0" smtClean="0">
                  <a:latin typeface="+mn-ea"/>
                </a:rPr>
              </a:br>
              <a:r>
                <a:rPr lang="ko-KR" altLang="en-US" sz="2000" b="1" kern="1200" dirty="0" smtClean="0">
                  <a:latin typeface="+mn-ea"/>
                </a:rPr>
                <a:t>등록금</a:t>
              </a:r>
              <a:r>
                <a:rPr lang="en-US" altLang="ko-KR" sz="2000" b="1" kern="1200" dirty="0" smtClean="0">
                  <a:latin typeface="+mn-ea"/>
                </a:rPr>
                <a:t>·</a:t>
              </a:r>
              <a:r>
                <a:rPr lang="ko-KR" altLang="en-US" sz="2000" b="1" kern="1200" dirty="0" smtClean="0">
                  <a:latin typeface="+mn-ea"/>
                </a:rPr>
                <a:t>생활비 지원 </a:t>
              </a:r>
              <a:endParaRPr lang="ko-KR" altLang="en-US" sz="2000" b="1" kern="1200" dirty="0">
                <a:latin typeface="+mn-ea"/>
              </a:endParaRPr>
            </a:p>
          </p:txBody>
        </p:sp>
        <p:sp>
          <p:nvSpPr>
            <p:cNvPr id="75" name="자유형 74"/>
            <p:cNvSpPr/>
            <p:nvPr/>
          </p:nvSpPr>
          <p:spPr>
            <a:xfrm>
              <a:off x="1259632" y="4276162"/>
              <a:ext cx="2232248" cy="1152128"/>
            </a:xfrm>
            <a:custGeom>
              <a:avLst/>
              <a:gdLst>
                <a:gd name="connsiteX0" fmla="*/ 0 w 1028070"/>
                <a:gd name="connsiteY0" fmla="*/ 0 h 513912"/>
                <a:gd name="connsiteX1" fmla="*/ 1028070 w 1028070"/>
                <a:gd name="connsiteY1" fmla="*/ 0 h 513912"/>
                <a:gd name="connsiteX2" fmla="*/ 1028070 w 1028070"/>
                <a:gd name="connsiteY2" fmla="*/ 513912 h 513912"/>
                <a:gd name="connsiteX3" fmla="*/ 0 w 1028070"/>
                <a:gd name="connsiteY3" fmla="*/ 513912 h 513912"/>
                <a:gd name="connsiteX4" fmla="*/ 0 w 1028070"/>
                <a:gd name="connsiteY4" fmla="*/ 0 h 513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8070" h="513912">
                  <a:moveTo>
                    <a:pt x="0" y="0"/>
                  </a:moveTo>
                  <a:lnTo>
                    <a:pt x="1028070" y="0"/>
                  </a:lnTo>
                  <a:lnTo>
                    <a:pt x="1028070" y="513912"/>
                  </a:lnTo>
                  <a:lnTo>
                    <a:pt x="0" y="513912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perspectiveContrastingRightFacing"/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dirty="0" smtClean="0">
                  <a:latin typeface="+mn-ea"/>
                </a:rPr>
                <a:t>안정적인</a:t>
              </a:r>
              <a:r>
                <a:rPr lang="en-US" altLang="ko-KR" sz="2000" b="1" kern="1200" dirty="0" smtClean="0">
                  <a:latin typeface="+mn-ea"/>
                </a:rPr>
                <a:t/>
              </a:r>
              <a:br>
                <a:rPr lang="en-US" altLang="ko-KR" sz="2000" b="1" kern="1200" dirty="0" smtClean="0">
                  <a:latin typeface="+mn-ea"/>
                </a:rPr>
              </a:br>
              <a:r>
                <a:rPr lang="ko-KR" altLang="en-US" sz="2000" b="1" kern="1200" dirty="0" smtClean="0">
                  <a:latin typeface="+mn-ea"/>
                </a:rPr>
                <a:t>학업여건 조성</a:t>
              </a:r>
              <a:endParaRPr lang="en-US" altLang="ko-KR" sz="2000" b="1" kern="1200" dirty="0" smtClean="0">
                <a:latin typeface="+mn-ea"/>
              </a:endParaRPr>
            </a:p>
          </p:txBody>
        </p:sp>
        <p:grpSp>
          <p:nvGrpSpPr>
            <p:cNvPr id="101" name="그룹 100"/>
            <p:cNvGrpSpPr/>
            <p:nvPr/>
          </p:nvGrpSpPr>
          <p:grpSpPr>
            <a:xfrm flipH="1">
              <a:off x="877152" y="2440763"/>
              <a:ext cx="2854321" cy="3364501"/>
              <a:chOff x="5597608" y="2317810"/>
              <a:chExt cx="2520280" cy="3364501"/>
            </a:xfrm>
            <a:solidFill>
              <a:srgbClr val="37D4FF"/>
            </a:solidFill>
            <a:scene3d>
              <a:camera prst="perspectiveContrastingRightFacing"/>
              <a:lightRig rig="threePt" dir="t"/>
            </a:scene3d>
          </p:grpSpPr>
          <p:sp>
            <p:nvSpPr>
              <p:cNvPr id="102" name="위로 굽은 화살표 101"/>
              <p:cNvSpPr>
                <a:spLocks noChangeAspect="1"/>
              </p:cNvSpPr>
              <p:nvPr/>
            </p:nvSpPr>
            <p:spPr>
              <a:xfrm rot="5400000">
                <a:off x="5164428" y="2750991"/>
                <a:ext cx="1831977" cy="965618"/>
              </a:xfrm>
              <a:prstGeom prst="bentUpArrow">
                <a:avLst>
                  <a:gd name="adj1" fmla="val 21181"/>
                  <a:gd name="adj2" fmla="val 16745"/>
                  <a:gd name="adj3" fmla="val 15893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103" name="직사각형 102"/>
              <p:cNvSpPr>
                <a:spLocks noChangeAspect="1"/>
              </p:cNvSpPr>
              <p:nvPr/>
            </p:nvSpPr>
            <p:spPr>
              <a:xfrm flipH="1">
                <a:off x="5776614" y="2317810"/>
                <a:ext cx="2341274" cy="24617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104" name="직사각형 103"/>
              <p:cNvSpPr>
                <a:spLocks noChangeAspect="1"/>
              </p:cNvSpPr>
              <p:nvPr/>
            </p:nvSpPr>
            <p:spPr>
              <a:xfrm flipH="1">
                <a:off x="6642874" y="3849675"/>
                <a:ext cx="1475012" cy="22739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105" name="위로 굽은 화살표 104"/>
              <p:cNvSpPr>
                <a:spLocks noChangeAspect="1"/>
              </p:cNvSpPr>
              <p:nvPr/>
            </p:nvSpPr>
            <p:spPr>
              <a:xfrm rot="16200000" flipH="1">
                <a:off x="5940856" y="3507087"/>
                <a:ext cx="1831977" cy="2518472"/>
              </a:xfrm>
              <a:prstGeom prst="bentUpArrow">
                <a:avLst>
                  <a:gd name="adj1" fmla="val 12481"/>
                  <a:gd name="adj2" fmla="val 13557"/>
                  <a:gd name="adj3" fmla="val 1316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</p:grpSp>
        <p:grpSp>
          <p:nvGrpSpPr>
            <p:cNvPr id="100" name="그룹 99"/>
            <p:cNvGrpSpPr/>
            <p:nvPr/>
          </p:nvGrpSpPr>
          <p:grpSpPr>
            <a:xfrm>
              <a:off x="5580112" y="2440763"/>
              <a:ext cx="2808312" cy="3364501"/>
              <a:chOff x="5597608" y="2317810"/>
              <a:chExt cx="2520280" cy="3364501"/>
            </a:xfrm>
            <a:solidFill>
              <a:srgbClr val="37D4FF"/>
            </a:solidFill>
            <a:scene3d>
              <a:camera prst="perspectiveContrastingLeftFacing"/>
              <a:lightRig rig="threePt" dir="t"/>
            </a:scene3d>
          </p:grpSpPr>
          <p:sp>
            <p:nvSpPr>
              <p:cNvPr id="87" name="위로 굽은 화살표 86"/>
              <p:cNvSpPr>
                <a:spLocks noChangeAspect="1"/>
              </p:cNvSpPr>
              <p:nvPr/>
            </p:nvSpPr>
            <p:spPr>
              <a:xfrm rot="5400000">
                <a:off x="5164428" y="2750991"/>
                <a:ext cx="1831977" cy="965618"/>
              </a:xfrm>
              <a:prstGeom prst="bentUpArrow">
                <a:avLst>
                  <a:gd name="adj1" fmla="val 21181"/>
                  <a:gd name="adj2" fmla="val 16745"/>
                  <a:gd name="adj3" fmla="val 15893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89" name="직사각형 88"/>
              <p:cNvSpPr>
                <a:spLocks noChangeAspect="1"/>
              </p:cNvSpPr>
              <p:nvPr/>
            </p:nvSpPr>
            <p:spPr>
              <a:xfrm flipH="1">
                <a:off x="5776614" y="2317810"/>
                <a:ext cx="2341274" cy="24617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90" name="직사각형 89"/>
              <p:cNvSpPr>
                <a:spLocks noChangeAspect="1"/>
              </p:cNvSpPr>
              <p:nvPr/>
            </p:nvSpPr>
            <p:spPr>
              <a:xfrm flipH="1">
                <a:off x="6642874" y="3849675"/>
                <a:ext cx="1475012" cy="22739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  <p:sp>
            <p:nvSpPr>
              <p:cNvPr id="91" name="위로 굽은 화살표 90"/>
              <p:cNvSpPr>
                <a:spLocks noChangeAspect="1"/>
              </p:cNvSpPr>
              <p:nvPr/>
            </p:nvSpPr>
            <p:spPr>
              <a:xfrm rot="16200000" flipH="1">
                <a:off x="5940856" y="3507087"/>
                <a:ext cx="1831977" cy="2518472"/>
              </a:xfrm>
              <a:prstGeom prst="bentUpArrow">
                <a:avLst>
                  <a:gd name="adj1" fmla="val 12481"/>
                  <a:gd name="adj2" fmla="val 13557"/>
                  <a:gd name="adj3" fmla="val 1316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0" tIns="45720" rIns="91440" bIns="108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</p:grpSp>
        <p:sp>
          <p:nvSpPr>
            <p:cNvPr id="106" name="자유형 105"/>
            <p:cNvSpPr/>
            <p:nvPr/>
          </p:nvSpPr>
          <p:spPr>
            <a:xfrm>
              <a:off x="6012160" y="2780928"/>
              <a:ext cx="2232248" cy="1152128"/>
            </a:xfrm>
            <a:custGeom>
              <a:avLst/>
              <a:gdLst>
                <a:gd name="connsiteX0" fmla="*/ 0 w 1028070"/>
                <a:gd name="connsiteY0" fmla="*/ 0 h 513912"/>
                <a:gd name="connsiteX1" fmla="*/ 1028070 w 1028070"/>
                <a:gd name="connsiteY1" fmla="*/ 0 h 513912"/>
                <a:gd name="connsiteX2" fmla="*/ 1028070 w 1028070"/>
                <a:gd name="connsiteY2" fmla="*/ 513912 h 513912"/>
                <a:gd name="connsiteX3" fmla="*/ 0 w 1028070"/>
                <a:gd name="connsiteY3" fmla="*/ 513912 h 513912"/>
                <a:gd name="connsiteX4" fmla="*/ 0 w 1028070"/>
                <a:gd name="connsiteY4" fmla="*/ 0 h 513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8070" h="513912">
                  <a:moveTo>
                    <a:pt x="0" y="0"/>
                  </a:moveTo>
                  <a:lnTo>
                    <a:pt x="1028070" y="0"/>
                  </a:lnTo>
                  <a:lnTo>
                    <a:pt x="1028070" y="513912"/>
                  </a:lnTo>
                  <a:lnTo>
                    <a:pt x="0" y="513912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perspectiveHeroicExtremeLeftFacing"/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dirty="0" smtClean="0">
                  <a:latin typeface="+mn-ea"/>
                </a:rPr>
                <a:t>다양한 직업체험</a:t>
              </a:r>
              <a:r>
                <a:rPr lang="en-US" altLang="ko-KR" sz="2000" b="1" dirty="0" smtClean="0">
                  <a:latin typeface="+mn-ea"/>
                </a:rPr>
                <a:t/>
              </a:r>
              <a:br>
                <a:rPr lang="en-US" altLang="ko-KR" sz="2000" b="1" dirty="0" smtClean="0">
                  <a:latin typeface="+mn-ea"/>
                </a:rPr>
              </a:br>
              <a:r>
                <a:rPr lang="ko-KR" altLang="en-US" sz="2000" b="1" dirty="0" smtClean="0">
                  <a:latin typeface="+mn-ea"/>
                </a:rPr>
                <a:t>기회 제공</a:t>
              </a:r>
              <a:endParaRPr lang="en-US" altLang="ko-KR" sz="2000" b="1" kern="1200" dirty="0" smtClean="0">
                <a:latin typeface="+mn-ea"/>
              </a:endParaRPr>
            </a:p>
          </p:txBody>
        </p:sp>
        <p:sp>
          <p:nvSpPr>
            <p:cNvPr id="107" name="자유형 106"/>
            <p:cNvSpPr/>
            <p:nvPr/>
          </p:nvSpPr>
          <p:spPr>
            <a:xfrm>
              <a:off x="5796136" y="4221088"/>
              <a:ext cx="2232248" cy="1152128"/>
            </a:xfrm>
            <a:custGeom>
              <a:avLst/>
              <a:gdLst>
                <a:gd name="connsiteX0" fmla="*/ 0 w 1028070"/>
                <a:gd name="connsiteY0" fmla="*/ 0 h 513912"/>
                <a:gd name="connsiteX1" fmla="*/ 1028070 w 1028070"/>
                <a:gd name="connsiteY1" fmla="*/ 0 h 513912"/>
                <a:gd name="connsiteX2" fmla="*/ 1028070 w 1028070"/>
                <a:gd name="connsiteY2" fmla="*/ 513912 h 513912"/>
                <a:gd name="connsiteX3" fmla="*/ 0 w 1028070"/>
                <a:gd name="connsiteY3" fmla="*/ 513912 h 513912"/>
                <a:gd name="connsiteX4" fmla="*/ 0 w 1028070"/>
                <a:gd name="connsiteY4" fmla="*/ 0 h 513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28070" h="513912">
                  <a:moveTo>
                    <a:pt x="0" y="0"/>
                  </a:moveTo>
                  <a:lnTo>
                    <a:pt x="1028070" y="0"/>
                  </a:lnTo>
                  <a:lnTo>
                    <a:pt x="1028070" y="513912"/>
                  </a:lnTo>
                  <a:lnTo>
                    <a:pt x="0" y="513912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perspectiveHeroicExtremeLeftFacing">
                <a:rot lat="487347" lon="2067641" rev="21000000"/>
              </a:camera>
              <a:lightRig rig="threePt" dir="t"/>
            </a:scene3d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dirty="0" smtClean="0">
                  <a:latin typeface="+mn-ea"/>
                </a:rPr>
                <a:t>취업역량 제고</a:t>
              </a:r>
              <a:endParaRPr lang="en-US" altLang="ko-KR" sz="2000" b="1" kern="1200" dirty="0" smtClean="0">
                <a:latin typeface="+mn-ea"/>
              </a:endParaRPr>
            </a:p>
          </p:txBody>
        </p:sp>
      </p:grpSp>
      <p:sp>
        <p:nvSpPr>
          <p:cNvPr id="110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85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60016" y="137992"/>
            <a:ext cx="8856984" cy="6588966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1057449" y="2577604"/>
            <a:ext cx="7959551" cy="3013013"/>
            <a:chOff x="1057449" y="2577604"/>
            <a:chExt cx="7959551" cy="3013013"/>
          </a:xfrm>
        </p:grpSpPr>
        <p:grpSp>
          <p:nvGrpSpPr>
            <p:cNvPr id="71" name="그룹 70"/>
            <p:cNvGrpSpPr/>
            <p:nvPr/>
          </p:nvGrpSpPr>
          <p:grpSpPr>
            <a:xfrm>
              <a:off x="1060625" y="2577604"/>
              <a:ext cx="622429" cy="648072"/>
              <a:chOff x="2556386" y="2564904"/>
              <a:chExt cx="622429" cy="648072"/>
            </a:xfrm>
          </p:grpSpPr>
          <p:sp>
            <p:nvSpPr>
              <p:cNvPr id="30" name="자유형 29"/>
              <p:cNvSpPr/>
              <p:nvPr/>
            </p:nvSpPr>
            <p:spPr>
              <a:xfrm>
                <a:off x="2557130" y="2564904"/>
                <a:ext cx="621685" cy="648072"/>
              </a:xfrm>
              <a:custGeom>
                <a:avLst/>
                <a:gdLst>
                  <a:gd name="connsiteX0" fmla="*/ 1706880 w 3413760"/>
                  <a:gd name="connsiteY0" fmla="*/ 0 h 3413760"/>
                  <a:gd name="connsiteX1" fmla="*/ 3185081 w 3413760"/>
                  <a:gd name="connsiteY1" fmla="*/ 853440 h 3413760"/>
                  <a:gd name="connsiteX2" fmla="*/ 3185081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1706880 w 3413760"/>
                  <a:gd name="connsiteY4" fmla="*/ 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1706880" y="0"/>
                    </a:moveTo>
                    <a:cubicBezTo>
                      <a:pt x="2316689" y="0"/>
                      <a:pt x="2880177" y="325329"/>
                      <a:pt x="3185081" y="853440"/>
                    </a:cubicBezTo>
                    <a:cubicBezTo>
                      <a:pt x="3489986" y="1381551"/>
                      <a:pt x="3489986" y="2032209"/>
                      <a:pt x="3185081" y="2560320"/>
                    </a:cubicBezTo>
                    <a:lnTo>
                      <a:pt x="1706880" y="1706880"/>
                    </a:lnTo>
                    <a:lnTo>
                      <a:pt x="1706880" y="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  <p:sp>
            <p:nvSpPr>
              <p:cNvPr id="31" name="자유형 30"/>
              <p:cNvSpPr/>
              <p:nvPr/>
            </p:nvSpPr>
            <p:spPr>
              <a:xfrm>
                <a:off x="2556386" y="2564904"/>
                <a:ext cx="621685" cy="648072"/>
              </a:xfrm>
              <a:custGeom>
                <a:avLst/>
                <a:gdLst>
                  <a:gd name="connsiteX0" fmla="*/ 3185081 w 3413760"/>
                  <a:gd name="connsiteY0" fmla="*/ 2560320 h 3413760"/>
                  <a:gd name="connsiteX1" fmla="*/ 1706880 w 3413760"/>
                  <a:gd name="connsiteY1" fmla="*/ 3413760 h 3413760"/>
                  <a:gd name="connsiteX2" fmla="*/ 228679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3185081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3185081" y="2560320"/>
                    </a:moveTo>
                    <a:cubicBezTo>
                      <a:pt x="2880176" y="3088431"/>
                      <a:pt x="2316689" y="3413760"/>
                      <a:pt x="1706880" y="3413760"/>
                    </a:cubicBezTo>
                    <a:cubicBezTo>
                      <a:pt x="1097071" y="3413760"/>
                      <a:pt x="533583" y="3088431"/>
                      <a:pt x="228679" y="2560320"/>
                    </a:cubicBezTo>
                    <a:lnTo>
                      <a:pt x="1706880" y="1706880"/>
                    </a:lnTo>
                    <a:lnTo>
                      <a:pt x="3185081" y="256032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862330" tIns="2264411" rIns="821690" bIns="354329" numCol="1" spcCol="1270" anchor="ctr" anchorCtr="0">
                <a:noAutofit/>
              </a:bodyPr>
              <a:lstStyle/>
              <a:p>
                <a:pPr lvl="0" algn="ctr" defTabSz="17335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3900" b="1" kern="1200">
                  <a:latin typeface="+mn-ea"/>
                </a:endParaRPr>
              </a:p>
            </p:txBody>
          </p:sp>
          <p:sp>
            <p:nvSpPr>
              <p:cNvPr id="32" name="자유형 31"/>
              <p:cNvSpPr/>
              <p:nvPr/>
            </p:nvSpPr>
            <p:spPr>
              <a:xfrm>
                <a:off x="2556386" y="2564904"/>
                <a:ext cx="621685" cy="648072"/>
              </a:xfrm>
              <a:custGeom>
                <a:avLst/>
                <a:gdLst>
                  <a:gd name="connsiteX0" fmla="*/ 228679 w 3413760"/>
                  <a:gd name="connsiteY0" fmla="*/ 2560320 h 3413760"/>
                  <a:gd name="connsiteX1" fmla="*/ 228679 w 3413760"/>
                  <a:gd name="connsiteY1" fmla="*/ 853440 h 3413760"/>
                  <a:gd name="connsiteX2" fmla="*/ 1706880 w 3413760"/>
                  <a:gd name="connsiteY2" fmla="*/ 0 h 3413760"/>
                  <a:gd name="connsiteX3" fmla="*/ 1706880 w 3413760"/>
                  <a:gd name="connsiteY3" fmla="*/ 1706880 h 3413760"/>
                  <a:gd name="connsiteX4" fmla="*/ 228679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228679" y="2560320"/>
                    </a:moveTo>
                    <a:cubicBezTo>
                      <a:pt x="-76226" y="2032209"/>
                      <a:pt x="-76226" y="1381551"/>
                      <a:pt x="228679" y="853440"/>
                    </a:cubicBezTo>
                    <a:cubicBezTo>
                      <a:pt x="533584" y="325329"/>
                      <a:pt x="1097071" y="0"/>
                      <a:pt x="1706880" y="0"/>
                    </a:cubicBezTo>
                    <a:lnTo>
                      <a:pt x="1706880" y="1706880"/>
                    </a:lnTo>
                    <a:lnTo>
                      <a:pt x="228679" y="256032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29718" tIns="757682" rIns="1833422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grpSp>
          <p:nvGrpSpPr>
            <p:cNvPr id="72" name="그룹 71"/>
            <p:cNvGrpSpPr/>
            <p:nvPr/>
          </p:nvGrpSpPr>
          <p:grpSpPr>
            <a:xfrm>
              <a:off x="1060624" y="3729732"/>
              <a:ext cx="622429" cy="648072"/>
              <a:chOff x="2556385" y="3948735"/>
              <a:chExt cx="622429" cy="648072"/>
            </a:xfrm>
          </p:grpSpPr>
          <p:sp>
            <p:nvSpPr>
              <p:cNvPr id="44" name="자유형 43"/>
              <p:cNvSpPr/>
              <p:nvPr/>
            </p:nvSpPr>
            <p:spPr>
              <a:xfrm>
                <a:off x="2557129" y="3948735"/>
                <a:ext cx="621685" cy="648072"/>
              </a:xfrm>
              <a:custGeom>
                <a:avLst/>
                <a:gdLst>
                  <a:gd name="connsiteX0" fmla="*/ 1706880 w 3413760"/>
                  <a:gd name="connsiteY0" fmla="*/ 0 h 3413760"/>
                  <a:gd name="connsiteX1" fmla="*/ 3185081 w 3413760"/>
                  <a:gd name="connsiteY1" fmla="*/ 853440 h 3413760"/>
                  <a:gd name="connsiteX2" fmla="*/ 3185081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1706880 w 3413760"/>
                  <a:gd name="connsiteY4" fmla="*/ 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1706880" y="0"/>
                    </a:moveTo>
                    <a:cubicBezTo>
                      <a:pt x="2316689" y="0"/>
                      <a:pt x="2880177" y="325329"/>
                      <a:pt x="3185081" y="853440"/>
                    </a:cubicBezTo>
                    <a:cubicBezTo>
                      <a:pt x="3489986" y="1381551"/>
                      <a:pt x="3489986" y="2032209"/>
                      <a:pt x="3185081" y="2560320"/>
                    </a:cubicBezTo>
                    <a:lnTo>
                      <a:pt x="1706880" y="1706880"/>
                    </a:lnTo>
                    <a:lnTo>
                      <a:pt x="1706880" y="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  <p:sp>
            <p:nvSpPr>
              <p:cNvPr id="45" name="자유형 44"/>
              <p:cNvSpPr/>
              <p:nvPr/>
            </p:nvSpPr>
            <p:spPr>
              <a:xfrm>
                <a:off x="2556385" y="3948735"/>
                <a:ext cx="621685" cy="648072"/>
              </a:xfrm>
              <a:custGeom>
                <a:avLst/>
                <a:gdLst>
                  <a:gd name="connsiteX0" fmla="*/ 3185081 w 3413760"/>
                  <a:gd name="connsiteY0" fmla="*/ 2560320 h 3413760"/>
                  <a:gd name="connsiteX1" fmla="*/ 1706880 w 3413760"/>
                  <a:gd name="connsiteY1" fmla="*/ 3413760 h 3413760"/>
                  <a:gd name="connsiteX2" fmla="*/ 228679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3185081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3185081" y="2560320"/>
                    </a:moveTo>
                    <a:cubicBezTo>
                      <a:pt x="2880176" y="3088431"/>
                      <a:pt x="2316689" y="3413760"/>
                      <a:pt x="1706880" y="3413760"/>
                    </a:cubicBezTo>
                    <a:cubicBezTo>
                      <a:pt x="1097071" y="3413760"/>
                      <a:pt x="533583" y="3088431"/>
                      <a:pt x="228679" y="2560320"/>
                    </a:cubicBezTo>
                    <a:lnTo>
                      <a:pt x="1706880" y="1706880"/>
                    </a:lnTo>
                    <a:lnTo>
                      <a:pt x="3185081" y="256032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862330" tIns="2264411" rIns="821690" bIns="354329" numCol="1" spcCol="1270" anchor="ctr" anchorCtr="0">
                <a:noAutofit/>
              </a:bodyPr>
              <a:lstStyle/>
              <a:p>
                <a:pPr lvl="0" algn="ctr" defTabSz="17335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3900" b="1" kern="1200">
                  <a:latin typeface="+mn-ea"/>
                </a:endParaRPr>
              </a:p>
            </p:txBody>
          </p:sp>
          <p:sp>
            <p:nvSpPr>
              <p:cNvPr id="46" name="자유형 45"/>
              <p:cNvSpPr/>
              <p:nvPr/>
            </p:nvSpPr>
            <p:spPr>
              <a:xfrm>
                <a:off x="2556385" y="3948735"/>
                <a:ext cx="621685" cy="648072"/>
              </a:xfrm>
              <a:custGeom>
                <a:avLst/>
                <a:gdLst>
                  <a:gd name="connsiteX0" fmla="*/ 228679 w 3413760"/>
                  <a:gd name="connsiteY0" fmla="*/ 2560320 h 3413760"/>
                  <a:gd name="connsiteX1" fmla="*/ 228679 w 3413760"/>
                  <a:gd name="connsiteY1" fmla="*/ 853440 h 3413760"/>
                  <a:gd name="connsiteX2" fmla="*/ 1706880 w 3413760"/>
                  <a:gd name="connsiteY2" fmla="*/ 0 h 3413760"/>
                  <a:gd name="connsiteX3" fmla="*/ 1706880 w 3413760"/>
                  <a:gd name="connsiteY3" fmla="*/ 1706880 h 3413760"/>
                  <a:gd name="connsiteX4" fmla="*/ 228679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228679" y="2560320"/>
                    </a:moveTo>
                    <a:cubicBezTo>
                      <a:pt x="-76226" y="2032209"/>
                      <a:pt x="-76226" y="1381551"/>
                      <a:pt x="228679" y="853440"/>
                    </a:cubicBezTo>
                    <a:cubicBezTo>
                      <a:pt x="533584" y="325329"/>
                      <a:pt x="1097071" y="0"/>
                      <a:pt x="1706880" y="0"/>
                    </a:cubicBezTo>
                    <a:lnTo>
                      <a:pt x="1706880" y="1706880"/>
                    </a:lnTo>
                    <a:lnTo>
                      <a:pt x="228679" y="256032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29718" tIns="757682" rIns="1833422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grpSp>
          <p:nvGrpSpPr>
            <p:cNvPr id="73" name="그룹 72"/>
            <p:cNvGrpSpPr/>
            <p:nvPr/>
          </p:nvGrpSpPr>
          <p:grpSpPr>
            <a:xfrm>
              <a:off x="1057449" y="4875510"/>
              <a:ext cx="625604" cy="651247"/>
              <a:chOff x="2553210" y="5179498"/>
              <a:chExt cx="625604" cy="651247"/>
            </a:xfrm>
          </p:grpSpPr>
          <p:sp>
            <p:nvSpPr>
              <p:cNvPr id="47" name="자유형 46"/>
              <p:cNvSpPr/>
              <p:nvPr/>
            </p:nvSpPr>
            <p:spPr>
              <a:xfrm>
                <a:off x="2557129" y="5179498"/>
                <a:ext cx="621685" cy="648072"/>
              </a:xfrm>
              <a:custGeom>
                <a:avLst/>
                <a:gdLst>
                  <a:gd name="connsiteX0" fmla="*/ 1706880 w 3413760"/>
                  <a:gd name="connsiteY0" fmla="*/ 0 h 3413760"/>
                  <a:gd name="connsiteX1" fmla="*/ 3185081 w 3413760"/>
                  <a:gd name="connsiteY1" fmla="*/ 853440 h 3413760"/>
                  <a:gd name="connsiteX2" fmla="*/ 3185081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1706880 w 3413760"/>
                  <a:gd name="connsiteY4" fmla="*/ 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1706880" y="0"/>
                    </a:moveTo>
                    <a:cubicBezTo>
                      <a:pt x="2316689" y="0"/>
                      <a:pt x="2880177" y="325329"/>
                      <a:pt x="3185081" y="853440"/>
                    </a:cubicBezTo>
                    <a:cubicBezTo>
                      <a:pt x="3489986" y="1381551"/>
                      <a:pt x="3489986" y="2032209"/>
                      <a:pt x="3185081" y="2560320"/>
                    </a:cubicBezTo>
                    <a:lnTo>
                      <a:pt x="1706880" y="1706880"/>
                    </a:lnTo>
                    <a:lnTo>
                      <a:pt x="1706880" y="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  <p:sp>
            <p:nvSpPr>
              <p:cNvPr id="48" name="자유형 47"/>
              <p:cNvSpPr/>
              <p:nvPr/>
            </p:nvSpPr>
            <p:spPr>
              <a:xfrm>
                <a:off x="2556385" y="5182673"/>
                <a:ext cx="621685" cy="648072"/>
              </a:xfrm>
              <a:custGeom>
                <a:avLst/>
                <a:gdLst>
                  <a:gd name="connsiteX0" fmla="*/ 3185081 w 3413760"/>
                  <a:gd name="connsiteY0" fmla="*/ 2560320 h 3413760"/>
                  <a:gd name="connsiteX1" fmla="*/ 1706880 w 3413760"/>
                  <a:gd name="connsiteY1" fmla="*/ 3413760 h 3413760"/>
                  <a:gd name="connsiteX2" fmla="*/ 228679 w 3413760"/>
                  <a:gd name="connsiteY2" fmla="*/ 2560320 h 3413760"/>
                  <a:gd name="connsiteX3" fmla="*/ 1706880 w 3413760"/>
                  <a:gd name="connsiteY3" fmla="*/ 1706880 h 3413760"/>
                  <a:gd name="connsiteX4" fmla="*/ 3185081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3185081" y="2560320"/>
                    </a:moveTo>
                    <a:cubicBezTo>
                      <a:pt x="2880176" y="3088431"/>
                      <a:pt x="2316689" y="3413760"/>
                      <a:pt x="1706880" y="3413760"/>
                    </a:cubicBezTo>
                    <a:cubicBezTo>
                      <a:pt x="1097071" y="3413760"/>
                      <a:pt x="533583" y="3088431"/>
                      <a:pt x="228679" y="2560320"/>
                    </a:cubicBezTo>
                    <a:lnTo>
                      <a:pt x="1706880" y="1706880"/>
                    </a:lnTo>
                    <a:lnTo>
                      <a:pt x="3185081" y="256032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862330" tIns="2264411" rIns="821690" bIns="354329" numCol="1" spcCol="1270" anchor="ctr" anchorCtr="0">
                <a:noAutofit/>
              </a:bodyPr>
              <a:lstStyle/>
              <a:p>
                <a:pPr lvl="0" algn="ctr" defTabSz="17335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3900" b="1" kern="1200">
                  <a:latin typeface="+mn-ea"/>
                </a:endParaRPr>
              </a:p>
            </p:txBody>
          </p:sp>
          <p:sp>
            <p:nvSpPr>
              <p:cNvPr id="49" name="자유형 48"/>
              <p:cNvSpPr/>
              <p:nvPr/>
            </p:nvSpPr>
            <p:spPr>
              <a:xfrm>
                <a:off x="2553210" y="5182673"/>
                <a:ext cx="621685" cy="648072"/>
              </a:xfrm>
              <a:custGeom>
                <a:avLst/>
                <a:gdLst>
                  <a:gd name="connsiteX0" fmla="*/ 228679 w 3413760"/>
                  <a:gd name="connsiteY0" fmla="*/ 2560320 h 3413760"/>
                  <a:gd name="connsiteX1" fmla="*/ 228679 w 3413760"/>
                  <a:gd name="connsiteY1" fmla="*/ 853440 h 3413760"/>
                  <a:gd name="connsiteX2" fmla="*/ 1706880 w 3413760"/>
                  <a:gd name="connsiteY2" fmla="*/ 0 h 3413760"/>
                  <a:gd name="connsiteX3" fmla="*/ 1706880 w 3413760"/>
                  <a:gd name="connsiteY3" fmla="*/ 1706880 h 3413760"/>
                  <a:gd name="connsiteX4" fmla="*/ 228679 w 3413760"/>
                  <a:gd name="connsiteY4" fmla="*/ 2560320 h 34137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13760" h="3413760">
                    <a:moveTo>
                      <a:pt x="228679" y="2560320"/>
                    </a:moveTo>
                    <a:cubicBezTo>
                      <a:pt x="-76226" y="2032209"/>
                      <a:pt x="-76226" y="1381551"/>
                      <a:pt x="228679" y="853440"/>
                    </a:cubicBezTo>
                    <a:cubicBezTo>
                      <a:pt x="533584" y="325329"/>
                      <a:pt x="1097071" y="0"/>
                      <a:pt x="1706880" y="0"/>
                    </a:cubicBezTo>
                    <a:lnTo>
                      <a:pt x="1706880" y="1706880"/>
                    </a:lnTo>
                    <a:lnTo>
                      <a:pt x="228679" y="2560320"/>
                    </a:lnTo>
                    <a:close/>
                  </a:path>
                </a:pathLst>
              </a:cu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29718" tIns="757682" rIns="1833422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sp>
          <p:nvSpPr>
            <p:cNvPr id="36" name="TextBox 35"/>
            <p:cNvSpPr txBox="1"/>
            <p:nvPr/>
          </p:nvSpPr>
          <p:spPr>
            <a:xfrm>
              <a:off x="1852712" y="2716974"/>
              <a:ext cx="63632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국내 대학에 재학중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인 학생들이라면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OK!</a:t>
              </a:r>
              <a:endParaRPr lang="ko-KR" altLang="en-US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852711" y="3789255"/>
              <a:ext cx="7164289" cy="5693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err="1" smtClean="0">
                  <a:solidFill>
                    <a:srgbClr val="0E6B90"/>
                  </a:solidFill>
                  <a:latin typeface="+mn-ea"/>
                </a:rPr>
                <a:t>소득구간이가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 </a:t>
              </a:r>
              <a:r>
                <a:rPr lang="en-US" altLang="ko-KR" b="1" dirty="0" smtClean="0">
                  <a:solidFill>
                    <a:srgbClr val="0E6B90"/>
                  </a:solidFill>
                  <a:latin typeface="+mn-ea"/>
                </a:rPr>
                <a:t>8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구간 이하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인 학생들을 대상으로 해요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</a:p>
            <a:p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취업연계유형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봉사유형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농</a:t>
              </a:r>
              <a:r>
                <a:rPr lang="en-US" altLang="ko-KR" sz="13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·</a:t>
              </a:r>
              <a:r>
                <a:rPr lang="ko-KR" altLang="en-US" sz="13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산</a:t>
              </a:r>
              <a:r>
                <a:rPr lang="en-US" altLang="ko-KR" sz="13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·</a:t>
              </a:r>
              <a:r>
                <a:rPr lang="ko-KR" altLang="en-US" sz="13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어촌 근로 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시 소득구간과 관계없이 선발될 수 있습니다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  <a:endParaRPr lang="ko-KR" altLang="en-US" sz="1300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1852711" y="5021230"/>
              <a:ext cx="6219209" cy="5693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직전학기 성적이 </a:t>
              </a:r>
              <a:r>
                <a:rPr lang="en-US" altLang="ko-KR" b="1" dirty="0" smtClean="0">
                  <a:solidFill>
                    <a:srgbClr val="0E6B90"/>
                  </a:solidFill>
                  <a:latin typeface="+mn-ea"/>
                </a:rPr>
                <a:t>70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점</a:t>
              </a:r>
              <a:r>
                <a:rPr lang="en-US" altLang="ko-KR" b="1" dirty="0" smtClean="0">
                  <a:solidFill>
                    <a:srgbClr val="0E6B90"/>
                  </a:solidFill>
                  <a:latin typeface="+mn-ea"/>
                </a:rPr>
                <a:t>(100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점 만점</a:t>
              </a:r>
              <a:r>
                <a:rPr lang="en-US" altLang="ko-KR" b="1" dirty="0" smtClean="0">
                  <a:solidFill>
                    <a:srgbClr val="0E6B90"/>
                  </a:solidFill>
                  <a:latin typeface="+mn-ea"/>
                </a:rPr>
                <a:t>) </a:t>
              </a:r>
              <a:r>
                <a:rPr lang="ko-KR" altLang="en-US" b="1" dirty="0" smtClean="0">
                  <a:solidFill>
                    <a:srgbClr val="0E6B90"/>
                  </a:solidFill>
                  <a:latin typeface="+mn-ea"/>
                </a:rPr>
                <a:t>이상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이어야 해요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endParaRPr lang="en-US" altLang="ko-KR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직전학기 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70/100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이상</a:t>
              </a:r>
              <a:r>
                <a:rPr lang="en-US" altLang="ko-KR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12</a:t>
              </a:r>
              <a:r>
                <a:rPr lang="ko-KR" altLang="en-US" sz="13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학점 이상 이수해야 합니다</a:t>
              </a:r>
              <a:endParaRPr lang="ko-KR" altLang="en-US" sz="1300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75" name="그룹 7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76" name="순서도: 대체 처리 7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01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77" name="순서도: 병합 76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1313894" y="980728"/>
            <a:ext cx="5562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장학생 선발기본요건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sp>
        <p:nvSpPr>
          <p:cNvPr id="29" name="순서도: 수동 입력 28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4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4234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60016" y="137992"/>
            <a:ext cx="8856984" cy="6588966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grpSp>
        <p:nvGrpSpPr>
          <p:cNvPr id="75" name="그룹 7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76" name="순서도: 대체 처리 7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01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77" name="순서도: 병합 76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1313894" y="980728"/>
            <a:ext cx="5562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장학생 선발기본요건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sp>
        <p:nvSpPr>
          <p:cNvPr id="29" name="순서도: 수동 입력 28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4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6</a:t>
            </a:fld>
            <a:endParaRPr lang="ko-KR" altLang="en-US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3976188"/>
              </p:ext>
            </p:extLst>
          </p:nvPr>
        </p:nvGraphicFramePr>
        <p:xfrm>
          <a:off x="1313895" y="1709204"/>
          <a:ext cx="6570474" cy="3935828"/>
        </p:xfrm>
        <a:graphic>
          <a:graphicData uri="http://schemas.openxmlformats.org/drawingml/2006/table">
            <a:tbl>
              <a:tblPr/>
              <a:tblGrid>
                <a:gridCol w="885541">
                  <a:extLst>
                    <a:ext uri="{9D8B030D-6E8A-4147-A177-3AD203B41FA5}">
                      <a16:colId xmlns:a16="http://schemas.microsoft.com/office/drawing/2014/main" val="279171724"/>
                    </a:ext>
                  </a:extLst>
                </a:gridCol>
                <a:gridCol w="335962">
                  <a:extLst>
                    <a:ext uri="{9D8B030D-6E8A-4147-A177-3AD203B41FA5}">
                      <a16:colId xmlns:a16="http://schemas.microsoft.com/office/drawing/2014/main" val="3627168040"/>
                    </a:ext>
                  </a:extLst>
                </a:gridCol>
                <a:gridCol w="1325203">
                  <a:extLst>
                    <a:ext uri="{9D8B030D-6E8A-4147-A177-3AD203B41FA5}">
                      <a16:colId xmlns:a16="http://schemas.microsoft.com/office/drawing/2014/main" val="3307792594"/>
                    </a:ext>
                  </a:extLst>
                </a:gridCol>
                <a:gridCol w="329552">
                  <a:extLst>
                    <a:ext uri="{9D8B030D-6E8A-4147-A177-3AD203B41FA5}">
                      <a16:colId xmlns:a16="http://schemas.microsoft.com/office/drawing/2014/main" val="4260076016"/>
                    </a:ext>
                  </a:extLst>
                </a:gridCol>
                <a:gridCol w="1380162">
                  <a:extLst>
                    <a:ext uri="{9D8B030D-6E8A-4147-A177-3AD203B41FA5}">
                      <a16:colId xmlns:a16="http://schemas.microsoft.com/office/drawing/2014/main" val="2027817361"/>
                    </a:ext>
                  </a:extLst>
                </a:gridCol>
                <a:gridCol w="329552">
                  <a:extLst>
                    <a:ext uri="{9D8B030D-6E8A-4147-A177-3AD203B41FA5}">
                      <a16:colId xmlns:a16="http://schemas.microsoft.com/office/drawing/2014/main" val="2019273079"/>
                    </a:ext>
                  </a:extLst>
                </a:gridCol>
                <a:gridCol w="1654950">
                  <a:extLst>
                    <a:ext uri="{9D8B030D-6E8A-4147-A177-3AD203B41FA5}">
                      <a16:colId xmlns:a16="http://schemas.microsoft.com/office/drawing/2014/main" val="3190675271"/>
                    </a:ext>
                  </a:extLst>
                </a:gridCol>
                <a:gridCol w="329552">
                  <a:extLst>
                    <a:ext uri="{9D8B030D-6E8A-4147-A177-3AD203B41FA5}">
                      <a16:colId xmlns:a16="http://schemas.microsoft.com/office/drawing/2014/main" val="3365823007"/>
                    </a:ext>
                  </a:extLst>
                </a:gridCol>
              </a:tblGrid>
              <a:tr h="482581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당해학기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학자금 지원구간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평균성적 환산점수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신규 선발여부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이전 근무평가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8073332"/>
                  </a:ext>
                </a:extLst>
              </a:tr>
              <a:tr h="3300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배점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 dirty="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구분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배점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배점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배점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5357605"/>
                  </a:ext>
                </a:extLst>
              </a:tr>
              <a:tr h="48258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0</a:t>
                      </a: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(</a:t>
                      </a:r>
                      <a:r>
                        <a:rPr lang="ko-KR" altLang="en-US" sz="7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기초</a:t>
                      </a:r>
                      <a:r>
                        <a:rPr lang="en-US" altLang="ko-KR" sz="7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.</a:t>
                      </a:r>
                      <a:r>
                        <a:rPr lang="ko-KR" altLang="en-US" sz="7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차상위</a:t>
                      </a:r>
                      <a:r>
                        <a:rPr lang="en-US" altLang="ko-KR" sz="7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)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50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100 ～ 95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35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직전학기 미선발자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15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근로평가 </a:t>
                      </a:r>
                      <a:r>
                        <a:rPr lang="en-US" altLang="ko-KR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80</a:t>
                      </a: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점 미만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미선발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6221223"/>
                  </a:ext>
                </a:extLst>
              </a:tr>
              <a:tr h="3300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1</a:t>
                      </a: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45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94 ～ 90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33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직전학기 선발자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0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56765574"/>
                  </a:ext>
                </a:extLst>
              </a:tr>
              <a:tr h="3300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2</a:t>
                      </a: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40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89 ～ 85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 dirty="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31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100" dirty="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3137200"/>
                  </a:ext>
                </a:extLst>
              </a:tr>
              <a:tr h="3300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3</a:t>
                      </a: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35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84 ～ 80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 dirty="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29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1789271"/>
                  </a:ext>
                </a:extLst>
              </a:tr>
              <a:tr h="3300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4</a:t>
                      </a: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30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79 ～ 75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27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3219099"/>
                  </a:ext>
                </a:extLst>
              </a:tr>
              <a:tr h="3300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5</a:t>
                      </a: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25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74 ～ 70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25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3073023"/>
                  </a:ext>
                </a:extLst>
              </a:tr>
              <a:tr h="3300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6</a:t>
                      </a: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20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4029499"/>
                  </a:ext>
                </a:extLst>
              </a:tr>
              <a:tr h="3300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7</a:t>
                      </a: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15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445722"/>
                  </a:ext>
                </a:extLst>
              </a:tr>
              <a:tr h="3300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8</a:t>
                      </a:r>
                      <a:r>
                        <a:rPr lang="ko-KR" alt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구간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1" kern="0" spc="-100">
                          <a:solidFill>
                            <a:srgbClr val="0000FF"/>
                          </a:solidFill>
                          <a:effectLst/>
                          <a:latin typeface="한양중고딕"/>
                          <a:ea typeface="한양중고딕"/>
                        </a:rPr>
                        <a:t>10</a:t>
                      </a:r>
                      <a:endParaRPr lang="en-US" sz="8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-10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100" dirty="0">
                        <a:solidFill>
                          <a:srgbClr val="0000FF"/>
                        </a:solidFill>
                        <a:effectLst/>
                        <a:latin typeface="한컴바탕"/>
                      </a:endParaRPr>
                    </a:p>
                  </a:txBody>
                  <a:tcPr marL="50110" marR="50110" marT="13854" marB="13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58353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493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grpSp>
        <p:nvGrpSpPr>
          <p:cNvPr id="75" name="그룹 7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76" name="순서도: 대체 처리 7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77" name="순서도: 병합 76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1313894" y="980728"/>
            <a:ext cx="4608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장학생 선발과정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611560" y="2659584"/>
            <a:ext cx="8064974" cy="2531516"/>
            <a:chOff x="611560" y="2659584"/>
            <a:chExt cx="8064974" cy="2531516"/>
          </a:xfrm>
        </p:grpSpPr>
        <p:sp>
          <p:nvSpPr>
            <p:cNvPr id="15" name="자유형 14"/>
            <p:cNvSpPr/>
            <p:nvPr/>
          </p:nvSpPr>
          <p:spPr>
            <a:xfrm>
              <a:off x="2666656" y="3564208"/>
              <a:ext cx="722269" cy="722269"/>
            </a:xfrm>
            <a:custGeom>
              <a:avLst/>
              <a:gdLst>
                <a:gd name="connsiteX0" fmla="*/ 95737 w 722269"/>
                <a:gd name="connsiteY0" fmla="*/ 276196 h 722269"/>
                <a:gd name="connsiteX1" fmla="*/ 276196 w 722269"/>
                <a:gd name="connsiteY1" fmla="*/ 276196 h 722269"/>
                <a:gd name="connsiteX2" fmla="*/ 276196 w 722269"/>
                <a:gd name="connsiteY2" fmla="*/ 95737 h 722269"/>
                <a:gd name="connsiteX3" fmla="*/ 446073 w 722269"/>
                <a:gd name="connsiteY3" fmla="*/ 95737 h 722269"/>
                <a:gd name="connsiteX4" fmla="*/ 446073 w 722269"/>
                <a:gd name="connsiteY4" fmla="*/ 276196 h 722269"/>
                <a:gd name="connsiteX5" fmla="*/ 626532 w 722269"/>
                <a:gd name="connsiteY5" fmla="*/ 276196 h 722269"/>
                <a:gd name="connsiteX6" fmla="*/ 626532 w 722269"/>
                <a:gd name="connsiteY6" fmla="*/ 446073 h 722269"/>
                <a:gd name="connsiteX7" fmla="*/ 446073 w 722269"/>
                <a:gd name="connsiteY7" fmla="*/ 446073 h 722269"/>
                <a:gd name="connsiteX8" fmla="*/ 446073 w 722269"/>
                <a:gd name="connsiteY8" fmla="*/ 626532 h 722269"/>
                <a:gd name="connsiteX9" fmla="*/ 276196 w 722269"/>
                <a:gd name="connsiteY9" fmla="*/ 626532 h 722269"/>
                <a:gd name="connsiteX10" fmla="*/ 276196 w 722269"/>
                <a:gd name="connsiteY10" fmla="*/ 446073 h 722269"/>
                <a:gd name="connsiteX11" fmla="*/ 95737 w 722269"/>
                <a:gd name="connsiteY11" fmla="*/ 446073 h 722269"/>
                <a:gd name="connsiteX12" fmla="*/ 95737 w 722269"/>
                <a:gd name="connsiteY12" fmla="*/ 276196 h 7222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22269" h="722269">
                  <a:moveTo>
                    <a:pt x="95737" y="276196"/>
                  </a:moveTo>
                  <a:lnTo>
                    <a:pt x="276196" y="276196"/>
                  </a:lnTo>
                  <a:lnTo>
                    <a:pt x="276196" y="95737"/>
                  </a:lnTo>
                  <a:lnTo>
                    <a:pt x="446073" y="95737"/>
                  </a:lnTo>
                  <a:lnTo>
                    <a:pt x="446073" y="276196"/>
                  </a:lnTo>
                  <a:lnTo>
                    <a:pt x="626532" y="276196"/>
                  </a:lnTo>
                  <a:lnTo>
                    <a:pt x="626532" y="446073"/>
                  </a:lnTo>
                  <a:lnTo>
                    <a:pt x="446073" y="446073"/>
                  </a:lnTo>
                  <a:lnTo>
                    <a:pt x="446073" y="626532"/>
                  </a:lnTo>
                  <a:lnTo>
                    <a:pt x="276196" y="626532"/>
                  </a:lnTo>
                  <a:lnTo>
                    <a:pt x="276196" y="446073"/>
                  </a:lnTo>
                  <a:lnTo>
                    <a:pt x="95737" y="446073"/>
                  </a:lnTo>
                  <a:lnTo>
                    <a:pt x="95737" y="276196"/>
                  </a:lnTo>
                  <a:close/>
                </a:path>
              </a:pathLst>
            </a:cu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5737" tIns="276196" rIns="95737" bIns="276196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800" b="1" kern="1200">
                <a:latin typeface="+mn-ea"/>
              </a:endParaRPr>
            </a:p>
          </p:txBody>
        </p:sp>
        <p:sp>
          <p:nvSpPr>
            <p:cNvPr id="17" name="자유형 16"/>
            <p:cNvSpPr/>
            <p:nvPr/>
          </p:nvSpPr>
          <p:spPr>
            <a:xfrm>
              <a:off x="5572324" y="3693718"/>
              <a:ext cx="396002" cy="463248"/>
            </a:xfrm>
            <a:custGeom>
              <a:avLst/>
              <a:gdLst>
                <a:gd name="connsiteX0" fmla="*/ 0 w 396002"/>
                <a:gd name="connsiteY0" fmla="*/ 92650 h 463248"/>
                <a:gd name="connsiteX1" fmla="*/ 198001 w 396002"/>
                <a:gd name="connsiteY1" fmla="*/ 92650 h 463248"/>
                <a:gd name="connsiteX2" fmla="*/ 198001 w 396002"/>
                <a:gd name="connsiteY2" fmla="*/ 0 h 463248"/>
                <a:gd name="connsiteX3" fmla="*/ 396002 w 396002"/>
                <a:gd name="connsiteY3" fmla="*/ 231624 h 463248"/>
                <a:gd name="connsiteX4" fmla="*/ 198001 w 396002"/>
                <a:gd name="connsiteY4" fmla="*/ 463248 h 463248"/>
                <a:gd name="connsiteX5" fmla="*/ 198001 w 396002"/>
                <a:gd name="connsiteY5" fmla="*/ 370598 h 463248"/>
                <a:gd name="connsiteX6" fmla="*/ 0 w 396002"/>
                <a:gd name="connsiteY6" fmla="*/ 370598 h 463248"/>
                <a:gd name="connsiteX7" fmla="*/ 0 w 396002"/>
                <a:gd name="connsiteY7" fmla="*/ 92650 h 4632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96002" h="463248">
                  <a:moveTo>
                    <a:pt x="0" y="92650"/>
                  </a:moveTo>
                  <a:lnTo>
                    <a:pt x="198001" y="92650"/>
                  </a:lnTo>
                  <a:lnTo>
                    <a:pt x="198001" y="0"/>
                  </a:lnTo>
                  <a:lnTo>
                    <a:pt x="396002" y="231624"/>
                  </a:lnTo>
                  <a:lnTo>
                    <a:pt x="198001" y="463248"/>
                  </a:lnTo>
                  <a:lnTo>
                    <a:pt x="198001" y="370598"/>
                  </a:lnTo>
                  <a:lnTo>
                    <a:pt x="0" y="370598"/>
                  </a:lnTo>
                  <a:lnTo>
                    <a:pt x="0" y="92650"/>
                  </a:lnTo>
                  <a:close/>
                </a:path>
              </a:pathLst>
            </a:cu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92650" rIns="118801" bIns="92650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1200" b="1" kern="1200">
                <a:latin typeface="+mn-ea"/>
              </a:endParaRPr>
            </a:p>
          </p:txBody>
        </p:sp>
        <p:grpSp>
          <p:nvGrpSpPr>
            <p:cNvPr id="21" name="그룹 20"/>
            <p:cNvGrpSpPr/>
            <p:nvPr/>
          </p:nvGrpSpPr>
          <p:grpSpPr>
            <a:xfrm>
              <a:off x="631302" y="2971042"/>
              <a:ext cx="1908601" cy="1908601"/>
              <a:chOff x="775318" y="3014934"/>
              <a:chExt cx="1908601" cy="1908601"/>
            </a:xfrm>
          </p:grpSpPr>
          <p:sp>
            <p:nvSpPr>
              <p:cNvPr id="14" name="자유형 13"/>
              <p:cNvSpPr/>
              <p:nvPr/>
            </p:nvSpPr>
            <p:spPr>
              <a:xfrm>
                <a:off x="775318" y="3014934"/>
                <a:ext cx="1908601" cy="1908601"/>
              </a:xfrm>
              <a:custGeom>
                <a:avLst/>
                <a:gdLst>
                  <a:gd name="connsiteX0" fmla="*/ 0 w 1245292"/>
                  <a:gd name="connsiteY0" fmla="*/ 622646 h 1245292"/>
                  <a:gd name="connsiteX1" fmla="*/ 622646 w 1245292"/>
                  <a:gd name="connsiteY1" fmla="*/ 0 h 1245292"/>
                  <a:gd name="connsiteX2" fmla="*/ 1245292 w 1245292"/>
                  <a:gd name="connsiteY2" fmla="*/ 622646 h 1245292"/>
                  <a:gd name="connsiteX3" fmla="*/ 622646 w 1245292"/>
                  <a:gd name="connsiteY3" fmla="*/ 1245292 h 1245292"/>
                  <a:gd name="connsiteX4" fmla="*/ 0 w 1245292"/>
                  <a:gd name="connsiteY4" fmla="*/ 622646 h 1245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5292" h="1245292">
                    <a:moveTo>
                      <a:pt x="0" y="622646"/>
                    </a:moveTo>
                    <a:cubicBezTo>
                      <a:pt x="0" y="278768"/>
                      <a:pt x="278768" y="0"/>
                      <a:pt x="622646" y="0"/>
                    </a:cubicBezTo>
                    <a:cubicBezTo>
                      <a:pt x="966524" y="0"/>
                      <a:pt x="1245292" y="278768"/>
                      <a:pt x="1245292" y="622646"/>
                    </a:cubicBezTo>
                    <a:cubicBezTo>
                      <a:pt x="1245292" y="966524"/>
                      <a:pt x="966524" y="1245292"/>
                      <a:pt x="622646" y="1245292"/>
                    </a:cubicBezTo>
                    <a:cubicBezTo>
                      <a:pt x="278768" y="1245292"/>
                      <a:pt x="0" y="966524"/>
                      <a:pt x="0" y="622646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01419" tIns="201419" rIns="201419" bIns="201419" numCol="1" spcCol="1270" anchor="ctr" anchorCtr="0">
                <a:noAutofit/>
              </a:bodyPr>
              <a:lstStyle/>
              <a:p>
                <a:pPr lvl="0" algn="ctr" defTabSz="6667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200" b="1" kern="1200" dirty="0">
                  <a:latin typeface="+mn-ea"/>
                </a:endParaRPr>
              </a:p>
            </p:txBody>
          </p:sp>
          <p:sp>
            <p:nvSpPr>
              <p:cNvPr id="40" name="현 39"/>
              <p:cNvSpPr/>
              <p:nvPr/>
            </p:nvSpPr>
            <p:spPr>
              <a:xfrm>
                <a:off x="775318" y="3014934"/>
                <a:ext cx="1908601" cy="1908601"/>
              </a:xfrm>
              <a:prstGeom prst="chord">
                <a:avLst>
                  <a:gd name="adj1" fmla="val 5397101"/>
                  <a:gd name="adj2" fmla="val 16243732"/>
                </a:avLst>
              </a:pr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sp>
          <p:nvSpPr>
            <p:cNvPr id="20" name="TextBox 19"/>
            <p:cNvSpPr txBox="1"/>
            <p:nvPr/>
          </p:nvSpPr>
          <p:spPr>
            <a:xfrm>
              <a:off x="611560" y="3540622"/>
              <a:ext cx="1949220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ko-KR" altLang="en-US" sz="2300" b="1" dirty="0" smtClean="0">
                  <a:latin typeface="+mn-ea"/>
                </a:rPr>
                <a:t>선발기본요건</a:t>
              </a:r>
              <a:endParaRPr lang="en-US" altLang="ko-KR" sz="2300" b="1" dirty="0" smtClean="0">
                <a:latin typeface="+mn-ea"/>
              </a:endParaRPr>
            </a:p>
            <a:p>
              <a:pPr lvl="0" algn="ctr"/>
              <a:r>
                <a:rPr lang="ko-KR" altLang="en-US" sz="2300" b="1" dirty="0" smtClean="0">
                  <a:latin typeface="+mn-ea"/>
                </a:rPr>
                <a:t>충족</a:t>
              </a:r>
              <a:endParaRPr lang="ko-KR" altLang="en-US" sz="2300" b="1" dirty="0">
                <a:latin typeface="+mn-ea"/>
              </a:endParaRPr>
            </a:p>
          </p:txBody>
        </p:sp>
        <p:grpSp>
          <p:nvGrpSpPr>
            <p:cNvPr id="22" name="그룹 21"/>
            <p:cNvGrpSpPr/>
            <p:nvPr/>
          </p:nvGrpSpPr>
          <p:grpSpPr>
            <a:xfrm>
              <a:off x="3533980" y="2971042"/>
              <a:ext cx="1908601" cy="1908601"/>
              <a:chOff x="3677996" y="3014933"/>
              <a:chExt cx="1908601" cy="1908601"/>
            </a:xfrm>
          </p:grpSpPr>
          <p:sp>
            <p:nvSpPr>
              <p:cNvPr id="52" name="자유형 51"/>
              <p:cNvSpPr/>
              <p:nvPr/>
            </p:nvSpPr>
            <p:spPr>
              <a:xfrm rot="10800000">
                <a:off x="3677996" y="3014933"/>
                <a:ext cx="1908601" cy="1908601"/>
              </a:xfrm>
              <a:custGeom>
                <a:avLst/>
                <a:gdLst>
                  <a:gd name="connsiteX0" fmla="*/ 0 w 1245292"/>
                  <a:gd name="connsiteY0" fmla="*/ 622646 h 1245292"/>
                  <a:gd name="connsiteX1" fmla="*/ 622646 w 1245292"/>
                  <a:gd name="connsiteY1" fmla="*/ 0 h 1245292"/>
                  <a:gd name="connsiteX2" fmla="*/ 1245292 w 1245292"/>
                  <a:gd name="connsiteY2" fmla="*/ 622646 h 1245292"/>
                  <a:gd name="connsiteX3" fmla="*/ 622646 w 1245292"/>
                  <a:gd name="connsiteY3" fmla="*/ 1245292 h 1245292"/>
                  <a:gd name="connsiteX4" fmla="*/ 0 w 1245292"/>
                  <a:gd name="connsiteY4" fmla="*/ 622646 h 1245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45292" h="1245292">
                    <a:moveTo>
                      <a:pt x="0" y="622646"/>
                    </a:moveTo>
                    <a:cubicBezTo>
                      <a:pt x="0" y="278768"/>
                      <a:pt x="278768" y="0"/>
                      <a:pt x="622646" y="0"/>
                    </a:cubicBezTo>
                    <a:cubicBezTo>
                      <a:pt x="966524" y="0"/>
                      <a:pt x="1245292" y="278768"/>
                      <a:pt x="1245292" y="622646"/>
                    </a:cubicBezTo>
                    <a:cubicBezTo>
                      <a:pt x="1245292" y="966524"/>
                      <a:pt x="966524" y="1245292"/>
                      <a:pt x="622646" y="1245292"/>
                    </a:cubicBezTo>
                    <a:cubicBezTo>
                      <a:pt x="278768" y="1245292"/>
                      <a:pt x="0" y="966524"/>
                      <a:pt x="0" y="622646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01419" tIns="201419" rIns="201419" bIns="201419" numCol="1" spcCol="1270" anchor="ctr" anchorCtr="0">
                <a:noAutofit/>
              </a:bodyPr>
              <a:lstStyle/>
              <a:p>
                <a:pPr lvl="0" algn="ctr" defTabSz="6667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200" b="1" kern="1200" dirty="0">
                  <a:latin typeface="+mn-ea"/>
                </a:endParaRPr>
              </a:p>
            </p:txBody>
          </p:sp>
          <p:sp>
            <p:nvSpPr>
              <p:cNvPr id="53" name="현 52"/>
              <p:cNvSpPr/>
              <p:nvPr/>
            </p:nvSpPr>
            <p:spPr>
              <a:xfrm rot="10800000">
                <a:off x="3677996" y="3014933"/>
                <a:ext cx="1908601" cy="1908601"/>
              </a:xfrm>
              <a:prstGeom prst="chord">
                <a:avLst>
                  <a:gd name="adj1" fmla="val 5397101"/>
                  <a:gd name="adj2" fmla="val 16243732"/>
                </a:avLst>
              </a:prstGeom>
              <a:solidFill>
                <a:srgbClr val="0E6B90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833423" tIns="757682" rIns="429717" bIns="1708658" numCol="1" spcCol="1270" anchor="ctr" anchorCtr="0">
                <a:noAutofit/>
              </a:bodyPr>
              <a:lstStyle/>
              <a:p>
                <a:pPr lvl="0" algn="ctr" defTabSz="1200150" latinLnBrk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ko-KR" altLang="en-US" sz="2700" b="1" kern="1200">
                  <a:latin typeface="+mn-ea"/>
                </a:endParaRPr>
              </a:p>
            </p:txBody>
          </p:sp>
        </p:grpSp>
        <p:sp>
          <p:nvSpPr>
            <p:cNvPr id="54" name="TextBox 53"/>
            <p:cNvSpPr txBox="1"/>
            <p:nvPr/>
          </p:nvSpPr>
          <p:spPr>
            <a:xfrm>
              <a:off x="3510277" y="3540622"/>
              <a:ext cx="1949220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ko-KR" altLang="en-US" sz="2300" b="1" dirty="0" smtClean="0">
                  <a:latin typeface="+mn-ea"/>
                </a:rPr>
                <a:t>대학</a:t>
              </a:r>
              <a:r>
                <a:rPr lang="en-US" altLang="ko-KR" sz="2300" b="1" dirty="0" smtClean="0">
                  <a:latin typeface="+mn-ea"/>
                </a:rPr>
                <a:t/>
              </a:r>
              <a:br>
                <a:rPr lang="en-US" altLang="ko-KR" sz="2300" b="1" dirty="0" smtClean="0">
                  <a:latin typeface="+mn-ea"/>
                </a:rPr>
              </a:br>
              <a:r>
                <a:rPr lang="ko-KR" altLang="en-US" sz="2300" b="1" dirty="0" smtClean="0">
                  <a:latin typeface="+mn-ea"/>
                </a:rPr>
                <a:t>자체선발기준</a:t>
              </a:r>
              <a:endParaRPr lang="en-US" altLang="ko-KR" sz="2300" b="1" dirty="0" smtClean="0">
                <a:latin typeface="+mn-ea"/>
              </a:endParaRPr>
            </a:p>
          </p:txBody>
        </p:sp>
        <p:sp>
          <p:nvSpPr>
            <p:cNvPr id="18" name="자유형 17"/>
            <p:cNvSpPr/>
            <p:nvPr/>
          </p:nvSpPr>
          <p:spPr>
            <a:xfrm>
              <a:off x="6084168" y="2659584"/>
              <a:ext cx="2592366" cy="2531516"/>
            </a:xfrm>
            <a:custGeom>
              <a:avLst/>
              <a:gdLst>
                <a:gd name="connsiteX0" fmla="*/ 0 w 2490584"/>
                <a:gd name="connsiteY0" fmla="*/ 1245292 h 2490584"/>
                <a:gd name="connsiteX1" fmla="*/ 1245292 w 2490584"/>
                <a:gd name="connsiteY1" fmla="*/ 0 h 2490584"/>
                <a:gd name="connsiteX2" fmla="*/ 2490584 w 2490584"/>
                <a:gd name="connsiteY2" fmla="*/ 1245292 h 2490584"/>
                <a:gd name="connsiteX3" fmla="*/ 1245292 w 2490584"/>
                <a:gd name="connsiteY3" fmla="*/ 2490584 h 2490584"/>
                <a:gd name="connsiteX4" fmla="*/ 0 w 2490584"/>
                <a:gd name="connsiteY4" fmla="*/ 1245292 h 2490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90584" h="2490584">
                  <a:moveTo>
                    <a:pt x="0" y="1245292"/>
                  </a:moveTo>
                  <a:cubicBezTo>
                    <a:pt x="0" y="557536"/>
                    <a:pt x="557536" y="0"/>
                    <a:pt x="1245292" y="0"/>
                  </a:cubicBezTo>
                  <a:cubicBezTo>
                    <a:pt x="1933048" y="0"/>
                    <a:pt x="2490584" y="557536"/>
                    <a:pt x="2490584" y="1245292"/>
                  </a:cubicBezTo>
                  <a:cubicBezTo>
                    <a:pt x="2490584" y="1933048"/>
                    <a:pt x="1933048" y="2490584"/>
                    <a:pt x="1245292" y="2490584"/>
                  </a:cubicBezTo>
                  <a:cubicBezTo>
                    <a:pt x="557536" y="2490584"/>
                    <a:pt x="0" y="1933048"/>
                    <a:pt x="0" y="1245292"/>
                  </a:cubicBezTo>
                  <a:close/>
                </a:path>
              </a:pathLst>
            </a:custGeom>
            <a:solidFill>
              <a:srgbClr val="0E6B90"/>
            </a:solidFill>
            <a:ln>
              <a:noFill/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6648" tIns="406648" rIns="406648" bIns="406648" numCol="1" spcCol="1270" anchor="ctr" anchorCtr="0">
              <a:noAutofit/>
            </a:bodyPr>
            <a:lstStyle/>
            <a:p>
              <a:pPr lvl="0" algn="ctr" defTabSz="14668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3200" b="1" kern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장학생</a:t>
              </a:r>
              <a:endParaRPr lang="en-US" altLang="ko-K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lvl="0" algn="ctr" defTabSz="14668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3200" b="1" kern="1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최종선발</a:t>
              </a:r>
              <a:endParaRPr lang="en-US" altLang="ko-KR" sz="32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25" name="자유형 24"/>
            <p:cNvSpPr/>
            <p:nvPr/>
          </p:nvSpPr>
          <p:spPr>
            <a:xfrm>
              <a:off x="6194276" y="2764758"/>
              <a:ext cx="2363564" cy="2333126"/>
            </a:xfrm>
            <a:custGeom>
              <a:avLst/>
              <a:gdLst>
                <a:gd name="connsiteX0" fmla="*/ 0 w 2490584"/>
                <a:gd name="connsiteY0" fmla="*/ 1245292 h 2490584"/>
                <a:gd name="connsiteX1" fmla="*/ 1245292 w 2490584"/>
                <a:gd name="connsiteY1" fmla="*/ 0 h 2490584"/>
                <a:gd name="connsiteX2" fmla="*/ 2490584 w 2490584"/>
                <a:gd name="connsiteY2" fmla="*/ 1245292 h 2490584"/>
                <a:gd name="connsiteX3" fmla="*/ 1245292 w 2490584"/>
                <a:gd name="connsiteY3" fmla="*/ 2490584 h 2490584"/>
                <a:gd name="connsiteX4" fmla="*/ 0 w 2490584"/>
                <a:gd name="connsiteY4" fmla="*/ 1245292 h 2490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90584" h="2490584">
                  <a:moveTo>
                    <a:pt x="0" y="1245292"/>
                  </a:moveTo>
                  <a:cubicBezTo>
                    <a:pt x="0" y="557536"/>
                    <a:pt x="557536" y="0"/>
                    <a:pt x="1245292" y="0"/>
                  </a:cubicBezTo>
                  <a:cubicBezTo>
                    <a:pt x="1933048" y="0"/>
                    <a:pt x="2490584" y="557536"/>
                    <a:pt x="2490584" y="1245292"/>
                  </a:cubicBezTo>
                  <a:cubicBezTo>
                    <a:pt x="2490584" y="1933048"/>
                    <a:pt x="1933048" y="2490584"/>
                    <a:pt x="1245292" y="2490584"/>
                  </a:cubicBezTo>
                  <a:cubicBezTo>
                    <a:pt x="557536" y="2490584"/>
                    <a:pt x="0" y="1933048"/>
                    <a:pt x="0" y="1245292"/>
                  </a:cubicBezTo>
                  <a:close/>
                </a:path>
              </a:pathLst>
            </a:custGeom>
            <a:noFill/>
            <a:ln w="3810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6648" tIns="406648" rIns="406648" bIns="406648" numCol="1" spcCol="1270" anchor="ctr" anchorCtr="0">
              <a:noAutofit/>
            </a:bodyPr>
            <a:lstStyle/>
            <a:p>
              <a:pPr lvl="0" algn="ctr" defTabSz="14668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altLang="ko-KR" sz="3200" b="1" kern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26" name="순서도: 수동 입력 25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29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9584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grpSp>
        <p:nvGrpSpPr>
          <p:cNvPr id="75" name="그룹 7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76" name="순서도: 대체 처리 7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US" altLang="ko-KR" sz="3050" b="1" spc="-300">
                  <a:latin typeface="+mn-ea"/>
                </a:rPr>
                <a:t>03</a:t>
              </a:r>
              <a:endParaRPr lang="ko-KR" altLang="en-US" sz="3050" b="1" spc="-300">
                <a:latin typeface="+mn-ea"/>
              </a:endParaRPr>
            </a:p>
          </p:txBody>
        </p:sp>
        <p:sp>
          <p:nvSpPr>
            <p:cNvPr id="77" name="순서도: 병합 76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1313894" y="980728"/>
            <a:ext cx="460851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3200" b="1" spc="-300">
                <a:solidFill>
                  <a:srgbClr val="0E6B90"/>
                </a:solidFill>
                <a:latin typeface="+mn-ea"/>
              </a:rPr>
              <a:t>근로가능시간과 시급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742113" y="2021099"/>
            <a:ext cx="7790327" cy="4432237"/>
            <a:chOff x="742113" y="2021099"/>
            <a:chExt cx="7790327" cy="4432237"/>
          </a:xfrm>
        </p:grpSpPr>
        <p:sp>
          <p:nvSpPr>
            <p:cNvPr id="33" name="타원 32"/>
            <p:cNvSpPr/>
            <p:nvPr/>
          </p:nvSpPr>
          <p:spPr>
            <a:xfrm>
              <a:off x="793364" y="5114900"/>
              <a:ext cx="807257" cy="78854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anchor="ctr"/>
            <a:lstStyle/>
            <a:p>
              <a:pPr algn="r">
                <a:defRPr/>
              </a:pPr>
              <a:endParaRPr lang="ko-KR" altLang="en-US" sz="1900" b="1">
                <a:latin typeface="+mn-ea"/>
              </a:endParaRPr>
            </a:p>
          </p:txBody>
        </p:sp>
        <p:sp>
          <p:nvSpPr>
            <p:cNvPr id="34" name="순서도: 처리 33"/>
            <p:cNvSpPr/>
            <p:nvPr/>
          </p:nvSpPr>
          <p:spPr>
            <a:xfrm rot="5400000">
              <a:off x="971813" y="5490662"/>
              <a:ext cx="860554" cy="397063"/>
            </a:xfrm>
            <a:prstGeom prst="flowChartProcess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square" lIns="0" tIns="0" rIns="0" bIns="0" anchor="ctr"/>
            <a:lstStyle/>
            <a:p>
              <a:pPr lvl="0">
                <a:defRPr/>
              </a:pPr>
              <a:r>
                <a:rPr lang="ko-KR" altLang="en-US" sz="3000" b="1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시</a:t>
              </a:r>
            </a:p>
            <a:p>
              <a:pPr lvl="0">
                <a:defRPr/>
              </a:pPr>
              <a:r>
                <a:rPr lang="ko-KR" altLang="en-US" sz="3000" b="1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급</a:t>
              </a: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1907704" y="2113806"/>
              <a:ext cx="6624736" cy="2789262"/>
            </a:xfrm>
            <a:prstGeom prst="rect">
              <a:avLst/>
            </a:pr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anchor="ctr"/>
            <a:lstStyle/>
            <a:p>
              <a:pPr algn="r">
                <a:defRPr/>
              </a:pPr>
              <a:endParaRPr lang="ko-KR" altLang="en-US" sz="1900" b="1">
                <a:latin typeface="+mn-ea"/>
              </a:endParaRPr>
            </a:p>
          </p:txBody>
        </p:sp>
        <p:sp>
          <p:nvSpPr>
            <p:cNvPr id="47" name="순서도: 대체 처리 46"/>
            <p:cNvSpPr/>
            <p:nvPr/>
          </p:nvSpPr>
          <p:spPr>
            <a:xfrm>
              <a:off x="2027336" y="2161431"/>
              <a:ext cx="2976711" cy="379191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Autofit/>
            </a:bodyPr>
            <a:lstStyle/>
            <a:p>
              <a:pPr marL="342900" indent="-342900">
                <a:buClr>
                  <a:srgbClr val="FFC000"/>
                </a:buClr>
                <a:buSzPct val="75000"/>
                <a:buFont typeface="한컴 윤고딕 250"/>
                <a:buChar char="▶"/>
                <a:defRPr/>
              </a:pPr>
              <a:r>
                <a:rPr lang="ko-KR" altLang="en-US" sz="2000" b="1">
                  <a:solidFill>
                    <a:schemeClr val="tx1"/>
                  </a:solidFill>
                  <a:latin typeface="+mn-ea"/>
                </a:rPr>
                <a:t>최대 근로가능시간</a:t>
              </a:r>
              <a:endParaRPr lang="en-US" altLang="ko-KR" sz="800" b="1" spc="-30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1" name="순서도: 대체 처리 30"/>
            <p:cNvSpPr/>
            <p:nvPr/>
          </p:nvSpPr>
          <p:spPr>
            <a:xfrm>
              <a:off x="2353819" y="3953128"/>
              <a:ext cx="4954485" cy="363582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Autofit/>
            </a:bodyPr>
            <a:lstStyle/>
            <a:p>
              <a:pPr>
                <a:buClr>
                  <a:srgbClr val="FFC000"/>
                </a:buClr>
                <a:buSzPct val="75000"/>
                <a:defRPr/>
              </a:pPr>
              <a:r>
                <a:rPr lang="en-US" altLang="ko-KR" sz="1200" b="1">
                  <a:solidFill>
                    <a:schemeClr val="tx1"/>
                  </a:solidFill>
                  <a:latin typeface="+mn-ea"/>
                </a:rPr>
                <a:t>※ ‘</a:t>
              </a:r>
              <a:r>
                <a:rPr lang="ko-KR" altLang="en-US" sz="1200" b="1">
                  <a:solidFill>
                    <a:schemeClr val="tx1"/>
                  </a:solidFill>
                  <a:latin typeface="+mn-ea"/>
                </a:rPr>
                <a:t>주</a:t>
              </a:r>
              <a:r>
                <a:rPr lang="en-US" altLang="ko-KR" sz="1200" b="1">
                  <a:solidFill>
                    <a:schemeClr val="tx1"/>
                  </a:solidFill>
                  <a:latin typeface="+mn-ea"/>
                </a:rPr>
                <a:t>’</a:t>
              </a:r>
              <a:r>
                <a:rPr lang="ko-KR" altLang="en-US" sz="1200" b="1">
                  <a:solidFill>
                    <a:schemeClr val="tx1"/>
                  </a:solidFill>
                  <a:latin typeface="+mn-ea"/>
                </a:rPr>
                <a:t>의 기준은 매주 월요일</a:t>
              </a:r>
              <a:r>
                <a:rPr lang="en-US" altLang="ko-KR" sz="1200" b="1">
                  <a:solidFill>
                    <a:schemeClr val="tx1"/>
                  </a:solidFill>
                  <a:latin typeface="+mn-ea"/>
                </a:rPr>
                <a:t>~</a:t>
              </a:r>
              <a:r>
                <a:rPr lang="ko-KR" altLang="en-US" sz="1200" b="1">
                  <a:solidFill>
                    <a:schemeClr val="tx1"/>
                  </a:solidFill>
                  <a:latin typeface="+mn-ea"/>
                </a:rPr>
                <a:t>일요일</a:t>
              </a:r>
              <a:r>
                <a:rPr lang="en-US" altLang="ko-KR" sz="1200" b="1">
                  <a:solidFill>
                    <a:schemeClr val="tx1"/>
                  </a:solidFill>
                  <a:latin typeface="+mn-ea"/>
                </a:rPr>
                <a:t>(7</a:t>
              </a:r>
              <a:r>
                <a:rPr lang="ko-KR" altLang="en-US" sz="1200" b="1">
                  <a:solidFill>
                    <a:schemeClr val="tx1"/>
                  </a:solidFill>
                  <a:latin typeface="+mn-ea"/>
                </a:rPr>
                <a:t>일</a:t>
              </a:r>
              <a:r>
                <a:rPr lang="en-US" altLang="ko-KR" sz="1200" b="1">
                  <a:solidFill>
                    <a:schemeClr val="tx1"/>
                  </a:solidFill>
                  <a:latin typeface="+mn-ea"/>
                </a:rPr>
                <a:t>)</a:t>
              </a:r>
              <a:r>
                <a:rPr lang="ko-KR" altLang="en-US" sz="1200" b="1">
                  <a:solidFill>
                    <a:schemeClr val="tx1"/>
                  </a:solidFill>
                  <a:latin typeface="+mn-ea"/>
                </a:rPr>
                <a:t>이며</a:t>
              </a:r>
              <a:r>
                <a:rPr lang="en-US" altLang="ko-KR" sz="1200" b="1">
                  <a:solidFill>
                    <a:schemeClr val="tx1"/>
                  </a:solidFill>
                  <a:latin typeface="+mn-ea"/>
                </a:rPr>
                <a:t>, </a:t>
              </a:r>
              <a:r>
                <a:rPr lang="ko-KR" altLang="en-US" sz="1200" b="1">
                  <a:solidFill>
                    <a:schemeClr val="tx1"/>
                  </a:solidFill>
                  <a:latin typeface="+mn-ea"/>
                </a:rPr>
                <a:t>분 단위 근로 인정 안됨</a:t>
              </a:r>
              <a:endParaRPr lang="en-US" altLang="ko-KR" sz="1200" b="1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10" name="타원 9"/>
            <p:cNvSpPr/>
            <p:nvPr/>
          </p:nvSpPr>
          <p:spPr>
            <a:xfrm>
              <a:off x="742113" y="2021099"/>
              <a:ext cx="807257" cy="78854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anchor="ctr"/>
            <a:lstStyle/>
            <a:p>
              <a:pPr algn="r">
                <a:defRPr/>
              </a:pPr>
              <a:endParaRPr lang="ko-KR" altLang="en-US" sz="1900" b="1">
                <a:latin typeface="+mn-ea"/>
              </a:endParaRPr>
            </a:p>
          </p:txBody>
        </p:sp>
        <p:sp>
          <p:nvSpPr>
            <p:cNvPr id="14" name="순서도: 처리 13"/>
            <p:cNvSpPr/>
            <p:nvPr/>
          </p:nvSpPr>
          <p:spPr>
            <a:xfrm rot="5400000">
              <a:off x="89148" y="3156520"/>
              <a:ext cx="2933278" cy="703834"/>
            </a:xfrm>
            <a:prstGeom prst="flowChartProcess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square" lIns="0" tIns="0" rIns="0" bIns="0" anchor="ctr"/>
            <a:lstStyle/>
            <a:p>
              <a:pPr lvl="0">
                <a:defRPr/>
              </a:pPr>
              <a:r>
                <a:rPr lang="ko-KR" altLang="en-US" sz="2800" b="1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근</a:t>
              </a:r>
            </a:p>
            <a:p>
              <a:pPr lvl="0">
                <a:defRPr/>
              </a:pPr>
              <a:r>
                <a:rPr lang="ko-KR" altLang="en-US" sz="2800" b="1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로</a:t>
              </a:r>
            </a:p>
            <a:p>
              <a:pPr lvl="0">
                <a:defRPr/>
              </a:pPr>
              <a:r>
                <a:rPr lang="ko-KR" altLang="en-US" sz="2800" b="1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가</a:t>
              </a:r>
            </a:p>
            <a:p>
              <a:pPr lvl="0">
                <a:defRPr/>
              </a:pPr>
              <a:r>
                <a:rPr lang="ko-KR" altLang="en-US" sz="2800" b="1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능</a:t>
              </a:r>
            </a:p>
            <a:p>
              <a:pPr lvl="0">
                <a:defRPr/>
              </a:pPr>
              <a:r>
                <a:rPr lang="ko-KR" altLang="en-US" sz="2800" b="1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시</a:t>
              </a:r>
            </a:p>
            <a:p>
              <a:pPr lvl="0">
                <a:defRPr/>
              </a:pPr>
              <a:r>
                <a:rPr lang="ko-KR" altLang="en-US" sz="2800" b="1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간</a:t>
              </a:r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1883321" y="5114900"/>
              <a:ext cx="6624736" cy="1266428"/>
            </a:xfrm>
            <a:prstGeom prst="rect">
              <a:avLst/>
            </a:pr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anchor="ctr"/>
            <a:lstStyle/>
            <a:p>
              <a:pPr algn="r">
                <a:defRPr/>
              </a:pPr>
              <a:endParaRPr lang="ko-KR" altLang="en-US" sz="1900" b="1">
                <a:latin typeface="+mn-ea"/>
              </a:endParaRPr>
            </a:p>
          </p:txBody>
        </p:sp>
        <p:sp>
          <p:nvSpPr>
            <p:cNvPr id="37" name="순서도: 대체 처리 36"/>
            <p:cNvSpPr/>
            <p:nvPr/>
          </p:nvSpPr>
          <p:spPr>
            <a:xfrm>
              <a:off x="2089844" y="5160733"/>
              <a:ext cx="5241701" cy="1004571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t">
              <a:noAutofit/>
            </a:bodyPr>
            <a:lstStyle/>
            <a:p>
              <a:pPr marL="342900" indent="-342900">
                <a:lnSpc>
                  <a:spcPct val="150000"/>
                </a:lnSpc>
                <a:buClr>
                  <a:srgbClr val="FFC000"/>
                </a:buClr>
                <a:buSzPct val="75000"/>
                <a:buFont typeface="한컴 윤고딕 250"/>
                <a:buChar char="▶"/>
                <a:defRPr/>
              </a:pPr>
              <a:r>
                <a:rPr lang="ko-KR" altLang="en-US" b="1" dirty="0" err="1">
                  <a:solidFill>
                    <a:schemeClr val="tx1"/>
                  </a:solidFill>
                  <a:latin typeface="+mn-ea"/>
                </a:rPr>
                <a:t>교내근로</a:t>
              </a:r>
              <a:r>
                <a:rPr lang="ko-KR" altLang="en-US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en-US" altLang="ko-KR" b="1" dirty="0">
                  <a:solidFill>
                    <a:schemeClr val="tx1"/>
                  </a:solidFill>
                  <a:latin typeface="+mn-ea"/>
                </a:rPr>
                <a:t>: </a:t>
              </a:r>
              <a:r>
                <a:rPr lang="en-US" altLang="ko-KR" b="1" dirty="0" smtClean="0">
                  <a:solidFill>
                    <a:schemeClr val="tx1"/>
                  </a:solidFill>
                  <a:latin typeface="+mn-ea"/>
                </a:rPr>
                <a:t>10,000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원</a:t>
              </a:r>
              <a:r>
                <a:rPr lang="en-US" altLang="ko-KR" sz="1400" b="1" dirty="0" smtClean="0">
                  <a:solidFill>
                    <a:prstClr val="black"/>
                  </a:solidFill>
                </a:rPr>
                <a:t> </a:t>
              </a:r>
              <a:endParaRPr lang="en-US" altLang="ko-KR" sz="1400" b="1" dirty="0">
                <a:solidFill>
                  <a:prstClr val="black"/>
                </a:solidFill>
              </a:endParaRPr>
            </a:p>
            <a:p>
              <a:pPr marL="342900" indent="-342900">
                <a:lnSpc>
                  <a:spcPct val="150000"/>
                </a:lnSpc>
                <a:buClr>
                  <a:srgbClr val="FFC000"/>
                </a:buClr>
                <a:buSzPct val="75000"/>
                <a:buFont typeface="한컴 윤고딕 250"/>
                <a:buChar char="▶"/>
                <a:defRPr/>
              </a:pPr>
              <a:r>
                <a:rPr lang="ko-KR" altLang="en-US" b="1" dirty="0" err="1">
                  <a:solidFill>
                    <a:schemeClr val="tx1"/>
                  </a:solidFill>
                  <a:latin typeface="+mn-ea"/>
                </a:rPr>
                <a:t>교외근로</a:t>
              </a:r>
              <a:r>
                <a:rPr lang="ko-KR" altLang="en-US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en-US" altLang="ko-KR" b="1" dirty="0">
                  <a:solidFill>
                    <a:schemeClr val="tx1"/>
                  </a:solidFill>
                  <a:latin typeface="+mn-ea"/>
                </a:rPr>
                <a:t>: 11,650</a:t>
              </a:r>
              <a:r>
                <a:rPr lang="ko-KR" altLang="en-US" b="1" dirty="0">
                  <a:solidFill>
                    <a:schemeClr val="tx1"/>
                  </a:solidFill>
                  <a:latin typeface="+mn-ea"/>
                </a:rPr>
                <a:t>원</a:t>
              </a:r>
            </a:p>
          </p:txBody>
        </p:sp>
        <p:sp>
          <p:nvSpPr>
            <p:cNvPr id="38" name="순서도: 대체 처리 37"/>
            <p:cNvSpPr/>
            <p:nvPr/>
          </p:nvSpPr>
          <p:spPr>
            <a:xfrm>
              <a:off x="2123728" y="6089754"/>
              <a:ext cx="5521274" cy="363582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Autofit/>
            </a:bodyPr>
            <a:lstStyle/>
            <a:p>
              <a:pPr>
                <a:buClr>
                  <a:srgbClr val="FFC000"/>
                </a:buClr>
                <a:buSzPct val="75000"/>
                <a:defRPr/>
              </a:pPr>
              <a:r>
                <a:rPr lang="en-US" altLang="ko-KR" sz="1400" b="1">
                  <a:solidFill>
                    <a:schemeClr val="tx1"/>
                  </a:solidFill>
                  <a:latin typeface="+mn-ea"/>
                </a:rPr>
                <a:t>※ </a:t>
              </a:r>
              <a:r>
                <a:rPr lang="ko-KR" altLang="en-US" sz="1400" b="1">
                  <a:solidFill>
                    <a:schemeClr val="tx1"/>
                  </a:solidFill>
                  <a:latin typeface="+mn-ea"/>
                </a:rPr>
                <a:t>사업자등록번호를 기준으로 교내</a:t>
              </a:r>
              <a:r>
                <a:rPr lang="en-US" altLang="ko-KR" sz="1400" b="1">
                  <a:solidFill>
                    <a:schemeClr val="tx1"/>
                  </a:solidFill>
                  <a:latin typeface="+mn-ea"/>
                </a:rPr>
                <a:t>/</a:t>
              </a:r>
              <a:r>
                <a:rPr lang="ko-KR" altLang="en-US" sz="1400" b="1">
                  <a:solidFill>
                    <a:schemeClr val="tx1"/>
                  </a:solidFill>
                  <a:latin typeface="+mn-ea"/>
                </a:rPr>
                <a:t>교외 근로로 구분</a:t>
              </a:r>
              <a:endParaRPr lang="en-US" altLang="ko-KR" sz="1400" b="1">
                <a:solidFill>
                  <a:schemeClr val="tx1"/>
                </a:solidFill>
                <a:latin typeface="+mn-ea"/>
              </a:endParaRPr>
            </a:p>
          </p:txBody>
        </p:sp>
      </p:grpSp>
      <p:sp>
        <p:nvSpPr>
          <p:cNvPr id="26" name="순서도: 수동 입력 25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b="1">
                <a:solidFill>
                  <a:prstClr val="white"/>
                </a:solidFill>
                <a:latin typeface="+mn-ea"/>
              </a:rPr>
              <a:t>ㅇㅁㄴㅇㄴㅇ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>
              <a:ln w="9525"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2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b="1" spc="-1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국가근로장학사업</a:t>
            </a:r>
          </a:p>
        </p:txBody>
      </p:sp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2240508" y="2708920"/>
          <a:ext cx="6096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b="1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b="1">
                          <a:solidFill>
                            <a:schemeClr val="tx1"/>
                          </a:solidFill>
                        </a:rPr>
                        <a:t>일 최대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b="1">
                          <a:solidFill>
                            <a:schemeClr val="tx1"/>
                          </a:solidFill>
                        </a:rPr>
                        <a:t>주당최대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b="1">
                          <a:solidFill>
                            <a:schemeClr val="tx1"/>
                          </a:solidFill>
                        </a:rPr>
                        <a:t>학기당 최대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b="1">
                          <a:solidFill>
                            <a:schemeClr val="tx1"/>
                          </a:solidFill>
                        </a:rPr>
                        <a:t>학기중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b="1">
                          <a:solidFill>
                            <a:schemeClr val="tx1"/>
                          </a:solidFill>
                        </a:rPr>
                        <a:t>방학중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/>
                        <a:t>8</a:t>
                      </a:r>
                      <a:r>
                        <a:rPr lang="ko-KR" altLang="en-US"/>
                        <a:t>시간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/>
                        <a:t>20</a:t>
                      </a:r>
                      <a:r>
                        <a:rPr lang="ko-KR" altLang="en-US"/>
                        <a:t>시간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/>
                        <a:t>40</a:t>
                      </a:r>
                      <a:r>
                        <a:rPr lang="ko-KR" altLang="en-US"/>
                        <a:t>시간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/>
                        <a:t>520</a:t>
                      </a:r>
                      <a:r>
                        <a:rPr lang="ko-KR" altLang="en-US"/>
                        <a:t>시간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8</a:t>
            </a:fld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54200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grpSp>
        <p:nvGrpSpPr>
          <p:cNvPr id="75" name="그룹 7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76" name="순서도: 대체 처리 7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/>
            <a:lstStyle/>
            <a:p>
              <a:pPr algn="ctr">
                <a:defRPr/>
              </a:pPr>
              <a:r>
                <a:rPr lang="en-US" altLang="ko-KR" sz="3050" b="1" spc="-300">
                  <a:latin typeface="+mn-ea"/>
                </a:rPr>
                <a:t>03</a:t>
              </a:r>
              <a:endParaRPr lang="ko-KR" altLang="en-US" sz="3050" b="1" spc="-300">
                <a:latin typeface="+mn-ea"/>
              </a:endParaRPr>
            </a:p>
          </p:txBody>
        </p:sp>
        <p:sp>
          <p:nvSpPr>
            <p:cNvPr id="77" name="순서도: 병합 76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1313894" y="980728"/>
            <a:ext cx="460851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3200" b="1" spc="-300">
                <a:solidFill>
                  <a:srgbClr val="0E6B90"/>
                </a:solidFill>
                <a:latin typeface="+mn-ea"/>
              </a:rPr>
              <a:t>근로가능시간과 시급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742113" y="2021099"/>
            <a:ext cx="7790327" cy="2953977"/>
            <a:chOff x="742113" y="2021099"/>
            <a:chExt cx="7790327" cy="2953977"/>
          </a:xfrm>
        </p:grpSpPr>
        <p:sp>
          <p:nvSpPr>
            <p:cNvPr id="11" name="직사각형 10"/>
            <p:cNvSpPr/>
            <p:nvPr/>
          </p:nvSpPr>
          <p:spPr>
            <a:xfrm>
              <a:off x="1907704" y="2113806"/>
              <a:ext cx="6624736" cy="2789262"/>
            </a:xfrm>
            <a:prstGeom prst="rect">
              <a:avLst/>
            </a:pr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anchor="ctr"/>
            <a:lstStyle/>
            <a:p>
              <a:pPr algn="r">
                <a:defRPr/>
              </a:pPr>
              <a:endParaRPr lang="ko-KR" altLang="en-US" sz="1900" b="1">
                <a:latin typeface="+mn-ea"/>
              </a:endParaRPr>
            </a:p>
          </p:txBody>
        </p:sp>
        <p:sp>
          <p:nvSpPr>
            <p:cNvPr id="47" name="순서도: 대체 처리 46"/>
            <p:cNvSpPr/>
            <p:nvPr/>
          </p:nvSpPr>
          <p:spPr>
            <a:xfrm>
              <a:off x="2027336" y="2161431"/>
              <a:ext cx="2976711" cy="379191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Autofit/>
            </a:bodyPr>
            <a:lstStyle/>
            <a:p>
              <a:pPr marL="342900" indent="-342900">
                <a:buClr>
                  <a:srgbClr val="FFC000"/>
                </a:buClr>
                <a:buSzPct val="75000"/>
                <a:buFont typeface="한컴 윤고딕 250"/>
                <a:buChar char="▶"/>
                <a:defRPr/>
              </a:pP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교부금 지급 </a:t>
              </a:r>
              <a:endParaRPr lang="en-US" altLang="ko-KR" sz="800" b="1" spc="-3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1" name="순서도: 대체 처리 30"/>
            <p:cNvSpPr/>
            <p:nvPr/>
          </p:nvSpPr>
          <p:spPr>
            <a:xfrm>
              <a:off x="2355098" y="4045217"/>
              <a:ext cx="4306413" cy="628000"/>
            </a:xfrm>
            <a:prstGeom prst="flowChartAlternateProcess">
              <a:avLst/>
            </a:prstGeom>
            <a:noFill/>
            <a:ln w="76200">
              <a:noFill/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Autofit/>
            </a:bodyPr>
            <a:lstStyle/>
            <a:p>
              <a:pPr>
                <a:buClr>
                  <a:srgbClr val="FFC000"/>
                </a:buClr>
                <a:buSzPct val="75000"/>
                <a:defRPr/>
              </a:pPr>
              <a:r>
                <a:rPr lang="en-US" altLang="ko-KR" sz="1200" b="1" dirty="0">
                  <a:solidFill>
                    <a:schemeClr val="tx1"/>
                  </a:solidFill>
                  <a:latin typeface="+mn-ea"/>
                </a:rPr>
                <a:t>※ 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1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학기에 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50%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보다 적게 집행 시 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2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학기 교부금이 차감됨</a:t>
              </a:r>
              <a:endParaRPr lang="en-US" altLang="ko-KR" sz="1200" b="1" dirty="0" smtClean="0">
                <a:solidFill>
                  <a:schemeClr val="tx1"/>
                </a:solidFill>
                <a:latin typeface="+mn-ea"/>
              </a:endParaRPr>
            </a:p>
            <a:p>
              <a:pPr>
                <a:buClr>
                  <a:srgbClr val="FFC000"/>
                </a:buClr>
                <a:buSzPct val="75000"/>
                <a:defRPr/>
              </a:pP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※ 1,2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학기 합쳐서 전체 예산에 비해 적게 집행할 시 다음 연도    </a:t>
              </a:r>
              <a:endParaRPr lang="en-US" altLang="ko-KR" sz="1200" b="1" dirty="0" smtClean="0">
                <a:solidFill>
                  <a:schemeClr val="tx1"/>
                </a:solidFill>
                <a:latin typeface="+mn-ea"/>
              </a:endParaRPr>
            </a:p>
            <a:p>
              <a:pPr>
                <a:buClr>
                  <a:srgbClr val="FFC000"/>
                </a:buClr>
                <a:buSzPct val="75000"/>
                <a:defRPr/>
              </a:pPr>
              <a:r>
                <a:rPr lang="en-US" altLang="ko-KR" sz="12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  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국가근로장학금 교부금이 삭감됨</a:t>
              </a:r>
              <a:endParaRPr lang="en-US" altLang="ko-KR" sz="1200" b="1" dirty="0" smtClean="0">
                <a:solidFill>
                  <a:schemeClr val="tx1"/>
                </a:solidFill>
                <a:latin typeface="+mn-ea"/>
              </a:endParaRPr>
            </a:p>
            <a:p>
              <a:pPr>
                <a:buClr>
                  <a:srgbClr val="FFC000"/>
                </a:buClr>
                <a:buSzPct val="75000"/>
                <a:defRPr/>
              </a:pP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※ 2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학기근로기간은 </a:t>
              </a:r>
              <a:r>
                <a:rPr lang="en-US" altLang="ko-KR" sz="1200" b="1" dirty="0">
                  <a:solidFill>
                    <a:schemeClr val="tx1"/>
                  </a:solidFill>
                  <a:latin typeface="+mn-ea"/>
                </a:rPr>
                <a:t>9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월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1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일 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~ 2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월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16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일 이므로 해당기간 동안</a:t>
              </a:r>
              <a:endParaRPr lang="en-US" altLang="ko-KR" sz="1200" b="1" dirty="0" smtClean="0">
                <a:solidFill>
                  <a:schemeClr val="tx1"/>
                </a:solidFill>
                <a:latin typeface="+mn-ea"/>
              </a:endParaRPr>
            </a:p>
            <a:p>
              <a:pPr>
                <a:buClr>
                  <a:srgbClr val="FFC000"/>
                </a:buClr>
                <a:buSzPct val="75000"/>
                <a:defRPr/>
              </a:pPr>
              <a:r>
                <a:rPr lang="en-US" altLang="ko-KR" sz="12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+mn-ea"/>
                </a:rPr>
                <a:t> 근로시간을 잘 설계하여 알차게 근로할 것</a:t>
              </a:r>
              <a:endParaRPr lang="en-US" altLang="ko-KR" sz="1200" b="1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10" name="타원 9"/>
            <p:cNvSpPr/>
            <p:nvPr/>
          </p:nvSpPr>
          <p:spPr>
            <a:xfrm>
              <a:off x="742113" y="2021099"/>
              <a:ext cx="807257" cy="78854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anchor="ctr"/>
            <a:lstStyle/>
            <a:p>
              <a:pPr algn="r">
                <a:defRPr/>
              </a:pPr>
              <a:endParaRPr lang="ko-KR" altLang="en-US" sz="1900" b="1">
                <a:latin typeface="+mn-ea"/>
              </a:endParaRPr>
            </a:p>
          </p:txBody>
        </p:sp>
        <p:sp>
          <p:nvSpPr>
            <p:cNvPr id="14" name="순서도: 처리 13"/>
            <p:cNvSpPr/>
            <p:nvPr/>
          </p:nvSpPr>
          <p:spPr>
            <a:xfrm rot="5400000">
              <a:off x="89148" y="3156520"/>
              <a:ext cx="2933278" cy="703834"/>
            </a:xfrm>
            <a:prstGeom prst="flowChartProcess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wrap="square" lIns="0" tIns="0" rIns="0" bIns="0" anchor="ctr"/>
            <a:lstStyle/>
            <a:p>
              <a:pPr lvl="0">
                <a:defRPr/>
              </a:pPr>
              <a:r>
                <a:rPr lang="ko-KR" altLang="en-US" sz="28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교부금</a:t>
              </a:r>
              <a:endParaRPr lang="en-US" altLang="ko-K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  <a:p>
              <a:pPr lvl="0">
                <a:defRPr/>
              </a:pPr>
              <a:endParaRPr lang="en-US" altLang="ko-KR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  <a:p>
              <a:pPr lvl="0">
                <a:defRPr/>
              </a:pPr>
              <a:r>
                <a:rPr lang="ko-KR" altLang="en-US" sz="2800" b="1" dirty="0" smtClean="0">
                  <a:solidFill>
                    <a:schemeClr val="accent1">
                      <a:lumMod val="50000"/>
                    </a:schemeClr>
                  </a:solidFill>
                  <a:effectLst>
                    <a:outerShdw blurRad="50800" dist="38100" dir="10800000" algn="r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산정</a:t>
              </a:r>
              <a:endParaRPr lang="ko-KR" altLang="en-US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</p:txBody>
        </p:sp>
      </p:grpSp>
      <p:sp>
        <p:nvSpPr>
          <p:cNvPr id="26" name="순서도: 수동 입력 25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b="1">
                <a:solidFill>
                  <a:prstClr val="white"/>
                </a:solidFill>
                <a:latin typeface="+mn-ea"/>
              </a:rPr>
              <a:t>ㅇㅁㄴㅇㄴㅇ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>
              <a:ln w="9525"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2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b="1" spc="-1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국가근로장학사업</a:t>
            </a: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4892242"/>
              </p:ext>
            </p:extLst>
          </p:nvPr>
        </p:nvGraphicFramePr>
        <p:xfrm>
          <a:off x="2240508" y="2708920"/>
          <a:ext cx="6096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b="1" dirty="0" smtClean="0">
                          <a:solidFill>
                            <a:schemeClr val="tx1"/>
                          </a:solidFill>
                        </a:rPr>
                        <a:t>예산 집행</a:t>
                      </a: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</a:rPr>
                        <a:t>학기</a:t>
                      </a: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</a:rPr>
                        <a:t>학기</a:t>
                      </a: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dirty="0" smtClean="0"/>
                        <a:t>50%</a:t>
                      </a:r>
                      <a:endParaRPr lang="ko-KR" alt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dirty="0" smtClean="0"/>
                        <a:t>50%</a:t>
                      </a:r>
                      <a:endParaRPr lang="ko-KR" alt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20615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1313894" y="980728"/>
            <a:ext cx="43744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55DA5"/>
                </a:solidFill>
                <a:latin typeface="+mn-ea"/>
              </a:rPr>
              <a:t>국가근로유형 알아보기</a:t>
            </a:r>
            <a:endParaRPr lang="ko-KR" altLang="en-US" sz="3200" b="1" spc="-300" dirty="0">
              <a:solidFill>
                <a:srgbClr val="355DA5"/>
              </a:solidFill>
              <a:latin typeface="+mn-ea"/>
            </a:endParaRPr>
          </a:p>
        </p:txBody>
      </p:sp>
      <p:grpSp>
        <p:nvGrpSpPr>
          <p:cNvPr id="32" name="그룹 31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355DA5"/>
          </a:solidFill>
        </p:grpSpPr>
        <p:sp>
          <p:nvSpPr>
            <p:cNvPr id="33" name="순서도: 대체 처리 32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01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4" name="순서도: 병합 33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5" name="순서도: 수동 입력 34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7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25" name="자유형 124"/>
          <p:cNvSpPr/>
          <p:nvPr/>
        </p:nvSpPr>
        <p:spPr>
          <a:xfrm>
            <a:off x="1187624" y="2820549"/>
            <a:ext cx="1663356" cy="1663355"/>
          </a:xfrm>
          <a:custGeom>
            <a:avLst/>
            <a:gdLst>
              <a:gd name="connsiteX0" fmla="*/ 0 w 1958687"/>
              <a:gd name="connsiteY0" fmla="*/ 979344 h 1958687"/>
              <a:gd name="connsiteX1" fmla="*/ 979344 w 1958687"/>
              <a:gd name="connsiteY1" fmla="*/ 0 h 1958687"/>
              <a:gd name="connsiteX2" fmla="*/ 1958688 w 1958687"/>
              <a:gd name="connsiteY2" fmla="*/ 979344 h 1958687"/>
              <a:gd name="connsiteX3" fmla="*/ 979344 w 1958687"/>
              <a:gd name="connsiteY3" fmla="*/ 1958688 h 1958687"/>
              <a:gd name="connsiteX4" fmla="*/ 0 w 1958687"/>
              <a:gd name="connsiteY4" fmla="*/ 979344 h 1958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8687" h="1958687">
                <a:moveTo>
                  <a:pt x="0" y="979344"/>
                </a:moveTo>
                <a:cubicBezTo>
                  <a:pt x="0" y="438467"/>
                  <a:pt x="438467" y="0"/>
                  <a:pt x="979344" y="0"/>
                </a:cubicBezTo>
                <a:cubicBezTo>
                  <a:pt x="1520221" y="0"/>
                  <a:pt x="1958688" y="438467"/>
                  <a:pt x="1958688" y="979344"/>
                </a:cubicBezTo>
                <a:cubicBezTo>
                  <a:pt x="1958688" y="1520221"/>
                  <a:pt x="1520221" y="1958688"/>
                  <a:pt x="979344" y="1958688"/>
                </a:cubicBezTo>
                <a:cubicBezTo>
                  <a:pt x="438467" y="1958688"/>
                  <a:pt x="0" y="1520221"/>
                  <a:pt x="0" y="979344"/>
                </a:cubicBez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1">
                    <a:lumMod val="75000"/>
                  </a:schemeClr>
                </a:solidFill>
                <a:latin typeface="+mn-ea"/>
              </a:rPr>
              <a:t>일반교내</a:t>
            </a:r>
            <a:endParaRPr lang="en-US" altLang="ko-KR" b="1" dirty="0" smtClean="0">
              <a:solidFill>
                <a:schemeClr val="accent1">
                  <a:lumMod val="75000"/>
                </a:schemeClr>
              </a:solidFill>
              <a:latin typeface="+mn-ea"/>
            </a:endParaRPr>
          </a:p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1">
                    <a:lumMod val="75000"/>
                  </a:schemeClr>
                </a:solidFill>
                <a:latin typeface="+mn-ea"/>
              </a:rPr>
              <a:t>근로유형</a:t>
            </a:r>
            <a:endParaRPr lang="ko-KR" altLang="en-US" b="1" kern="1200" dirty="0">
              <a:solidFill>
                <a:schemeClr val="accent1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132" name="자유형 131"/>
          <p:cNvSpPr/>
          <p:nvPr/>
        </p:nvSpPr>
        <p:spPr>
          <a:xfrm>
            <a:off x="3088919" y="3861048"/>
            <a:ext cx="1663357" cy="1663355"/>
          </a:xfrm>
          <a:custGeom>
            <a:avLst/>
            <a:gdLst>
              <a:gd name="connsiteX0" fmla="*/ 0 w 1958687"/>
              <a:gd name="connsiteY0" fmla="*/ 979344 h 1958687"/>
              <a:gd name="connsiteX1" fmla="*/ 979344 w 1958687"/>
              <a:gd name="connsiteY1" fmla="*/ 0 h 1958687"/>
              <a:gd name="connsiteX2" fmla="*/ 1958688 w 1958687"/>
              <a:gd name="connsiteY2" fmla="*/ 979344 h 1958687"/>
              <a:gd name="connsiteX3" fmla="*/ 979344 w 1958687"/>
              <a:gd name="connsiteY3" fmla="*/ 1958688 h 1958687"/>
              <a:gd name="connsiteX4" fmla="*/ 0 w 1958687"/>
              <a:gd name="connsiteY4" fmla="*/ 979344 h 1958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8687" h="1958687">
                <a:moveTo>
                  <a:pt x="0" y="979344"/>
                </a:moveTo>
                <a:cubicBezTo>
                  <a:pt x="0" y="438467"/>
                  <a:pt x="438467" y="0"/>
                  <a:pt x="979344" y="0"/>
                </a:cubicBezTo>
                <a:cubicBezTo>
                  <a:pt x="1520221" y="0"/>
                  <a:pt x="1958688" y="438467"/>
                  <a:pt x="1958688" y="979344"/>
                </a:cubicBezTo>
                <a:cubicBezTo>
                  <a:pt x="1958688" y="1520221"/>
                  <a:pt x="1520221" y="1958688"/>
                  <a:pt x="979344" y="1958688"/>
                </a:cubicBezTo>
                <a:cubicBezTo>
                  <a:pt x="438467" y="1958688"/>
                  <a:pt x="0" y="1520221"/>
                  <a:pt x="0" y="979344"/>
                </a:cubicBezTo>
                <a:close/>
              </a:path>
            </a:pathLst>
          </a:custGeom>
          <a:gradFill>
            <a:gsLst>
              <a:gs pos="0">
                <a:srgbClr val="00B050">
                  <a:lumMod val="98000"/>
                  <a:lumOff val="2000"/>
                  <a:alpha val="50000"/>
                </a:srgbClr>
              </a:gs>
              <a:gs pos="50000">
                <a:srgbClr val="00B050">
                  <a:alpha val="50000"/>
                </a:srgbClr>
              </a:gs>
              <a:gs pos="100000">
                <a:srgbClr val="00B050">
                  <a:lumMod val="99000"/>
                  <a:alpha val="50000"/>
                </a:srgbClr>
              </a:gs>
            </a:gsLst>
          </a:gra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장애대학생</a:t>
            </a:r>
            <a:endParaRPr lang="en-US" altLang="ko-KR" b="1" kern="1200" dirty="0" smtClean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latin typeface="+mn-ea"/>
            </a:endParaRPr>
          </a:p>
          <a:p>
            <a:pPr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봉사유형</a:t>
            </a:r>
            <a:endParaRPr lang="en-US" altLang="ko-KR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latin typeface="+mn-ea"/>
            </a:endParaRPr>
          </a:p>
        </p:txBody>
      </p:sp>
      <p:sp>
        <p:nvSpPr>
          <p:cNvPr id="134" name="자유형 133"/>
          <p:cNvSpPr/>
          <p:nvPr/>
        </p:nvSpPr>
        <p:spPr>
          <a:xfrm>
            <a:off x="5227245" y="4573957"/>
            <a:ext cx="1663357" cy="1663355"/>
          </a:xfrm>
          <a:custGeom>
            <a:avLst/>
            <a:gdLst>
              <a:gd name="connsiteX0" fmla="*/ 0 w 1958687"/>
              <a:gd name="connsiteY0" fmla="*/ 979344 h 1958687"/>
              <a:gd name="connsiteX1" fmla="*/ 979344 w 1958687"/>
              <a:gd name="connsiteY1" fmla="*/ 0 h 1958687"/>
              <a:gd name="connsiteX2" fmla="*/ 1958688 w 1958687"/>
              <a:gd name="connsiteY2" fmla="*/ 979344 h 1958687"/>
              <a:gd name="connsiteX3" fmla="*/ 979344 w 1958687"/>
              <a:gd name="connsiteY3" fmla="*/ 1958688 h 1958687"/>
              <a:gd name="connsiteX4" fmla="*/ 0 w 1958687"/>
              <a:gd name="connsiteY4" fmla="*/ 979344 h 1958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8687" h="1958687">
                <a:moveTo>
                  <a:pt x="0" y="979344"/>
                </a:moveTo>
                <a:cubicBezTo>
                  <a:pt x="0" y="438467"/>
                  <a:pt x="438467" y="0"/>
                  <a:pt x="979344" y="0"/>
                </a:cubicBezTo>
                <a:cubicBezTo>
                  <a:pt x="1520221" y="0"/>
                  <a:pt x="1958688" y="438467"/>
                  <a:pt x="1958688" y="979344"/>
                </a:cubicBezTo>
                <a:cubicBezTo>
                  <a:pt x="1958688" y="1520221"/>
                  <a:pt x="1520221" y="1958688"/>
                  <a:pt x="979344" y="1958688"/>
                </a:cubicBezTo>
                <a:cubicBezTo>
                  <a:pt x="438467" y="1958688"/>
                  <a:pt x="0" y="1520221"/>
                  <a:pt x="0" y="979344"/>
                </a:cubicBez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  <a:latin typeface="+mn-ea"/>
              </a:rPr>
              <a:t>일반교외</a:t>
            </a:r>
            <a:endParaRPr lang="en-US" altLang="ko-KR" b="1" dirty="0" smtClean="0">
              <a:solidFill>
                <a:schemeClr val="accent1">
                  <a:lumMod val="75000"/>
                </a:schemeClr>
              </a:solidFill>
              <a:latin typeface="+mn-ea"/>
            </a:endParaRPr>
          </a:p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b="1" kern="1200" dirty="0" smtClean="0">
                <a:solidFill>
                  <a:schemeClr val="accent1">
                    <a:lumMod val="75000"/>
                  </a:schemeClr>
                </a:solidFill>
                <a:latin typeface="+mn-ea"/>
              </a:rPr>
              <a:t>근로유형</a:t>
            </a:r>
            <a:endParaRPr lang="ko-KR" altLang="en-US" b="1" kern="1200" dirty="0">
              <a:solidFill>
                <a:schemeClr val="accent1">
                  <a:lumMod val="75000"/>
                </a:schemeClr>
              </a:solidFill>
              <a:latin typeface="+mn-ea"/>
            </a:endParaRPr>
          </a:p>
        </p:txBody>
      </p:sp>
      <p:cxnSp>
        <p:nvCxnSpPr>
          <p:cNvPr id="149" name="직선 연결선 148"/>
          <p:cNvCxnSpPr/>
          <p:nvPr/>
        </p:nvCxnSpPr>
        <p:spPr>
          <a:xfrm flipV="1">
            <a:off x="4283968" y="2986316"/>
            <a:ext cx="616290" cy="1162764"/>
          </a:xfrm>
          <a:prstGeom prst="line">
            <a:avLst/>
          </a:prstGeom>
          <a:ln w="38100">
            <a:solidFill>
              <a:srgbClr val="5D2884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직선 연결선 157"/>
          <p:cNvCxnSpPr/>
          <p:nvPr/>
        </p:nvCxnSpPr>
        <p:spPr>
          <a:xfrm>
            <a:off x="4900258" y="2986315"/>
            <a:ext cx="538800" cy="0"/>
          </a:xfrm>
          <a:prstGeom prst="line">
            <a:avLst/>
          </a:prstGeom>
          <a:ln w="38100">
            <a:solidFill>
              <a:srgbClr val="5D2884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1" name="TextBox 160"/>
          <p:cNvSpPr txBox="1"/>
          <p:nvPr/>
        </p:nvSpPr>
        <p:spPr>
          <a:xfrm>
            <a:off x="5441586" y="2519578"/>
            <a:ext cx="2658806" cy="933473"/>
          </a:xfrm>
          <a:prstGeom prst="rect">
            <a:avLst/>
          </a:prstGeom>
          <a:noFill/>
          <a:ln w="38100">
            <a:noFill/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소득구간과 관계없이 근로가능하며</a:t>
            </a: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학기당 제한시간이 적용되지 않습니다</a:t>
            </a:r>
            <a:r>
              <a:rPr lang="en-US" altLang="ko-K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!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203" name="타원형 설명선 202"/>
          <p:cNvSpPr/>
          <p:nvPr/>
        </p:nvSpPr>
        <p:spPr>
          <a:xfrm>
            <a:off x="2771800" y="1877963"/>
            <a:ext cx="1980476" cy="1497725"/>
          </a:xfrm>
          <a:prstGeom prst="wedgeEllipseCallout">
            <a:avLst>
              <a:gd name="adj1" fmla="val -18348"/>
              <a:gd name="adj2" fmla="val 61306"/>
            </a:avLst>
          </a:prstGeom>
          <a:solidFill>
            <a:srgbClr val="00B050"/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none" lIns="0" tIns="0" rIns="0" bIns="0" numCol="1" spcCol="1270" anchor="ctr" anchorCtr="0">
            <a:noAutofit/>
          </a:bodyPr>
          <a:lstStyle/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b="1" spc="-1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rPr>
              <a:t>봉사 유형은 </a:t>
            </a:r>
            <a:endParaRPr lang="en-US" altLang="ko-KR" sz="1200" b="1" spc="-100" dirty="0" smtClean="0">
              <a:solidFill>
                <a:schemeClr val="accent6">
                  <a:lumMod val="20000"/>
                  <a:lumOff val="80000"/>
                </a:schemeClr>
              </a:solidFill>
              <a:latin typeface="+mn-ea"/>
            </a:endParaRPr>
          </a:p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b="1" spc="-1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rPr>
              <a:t>수업시간 내</a:t>
            </a:r>
            <a:r>
              <a:rPr lang="en-US" altLang="ko-KR" sz="12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rPr>
              <a:t> </a:t>
            </a:r>
            <a:r>
              <a:rPr lang="ko-KR" altLang="en-US" sz="1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rPr>
              <a:t>근로인정</a:t>
            </a:r>
            <a:endParaRPr lang="en-US" altLang="ko-KR" sz="1200" b="1" dirty="0" smtClean="0">
              <a:solidFill>
                <a:schemeClr val="accent6">
                  <a:lumMod val="20000"/>
                  <a:lumOff val="80000"/>
                </a:schemeClr>
              </a:solidFill>
              <a:latin typeface="+mn-ea"/>
            </a:endParaRPr>
          </a:p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ko-KR" sz="900" b="1" kern="12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rPr>
              <a:t>*</a:t>
            </a:r>
            <a:r>
              <a:rPr lang="ko-KR" altLang="en-US" sz="9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rPr>
              <a:t>수업지원을 위해 근로한 경우</a:t>
            </a:r>
            <a:endParaRPr lang="en-US" altLang="ko-KR" sz="900" b="1" dirty="0" smtClean="0">
              <a:solidFill>
                <a:schemeClr val="accent6">
                  <a:lumMod val="20000"/>
                  <a:lumOff val="80000"/>
                </a:schemeClr>
              </a:solidFill>
              <a:latin typeface="+mn-ea"/>
            </a:endParaRPr>
          </a:p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9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rPr>
              <a:t>소속 대학 담당자 및 근로기관에</a:t>
            </a:r>
            <a:endParaRPr lang="en-US" altLang="ko-KR" sz="900" b="1" dirty="0" smtClean="0">
              <a:solidFill>
                <a:schemeClr val="accent6">
                  <a:lumMod val="20000"/>
                  <a:lumOff val="80000"/>
                </a:schemeClr>
              </a:solidFill>
              <a:latin typeface="+mn-ea"/>
            </a:endParaRPr>
          </a:p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9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rPr>
              <a:t> 등록요청</a:t>
            </a:r>
            <a:endParaRPr lang="en-US" altLang="ko-KR" sz="900" b="1" kern="1200" dirty="0" smtClean="0">
              <a:solidFill>
                <a:schemeClr val="accent6">
                  <a:lumMod val="20000"/>
                  <a:lumOff val="80000"/>
                </a:schemeClr>
              </a:solidFill>
              <a:latin typeface="+mn-ea"/>
            </a:endParaRPr>
          </a:p>
        </p:txBody>
      </p:sp>
      <p:sp>
        <p:nvSpPr>
          <p:cNvPr id="150" name="타원 149"/>
          <p:cNvSpPr>
            <a:spLocks noChangeAspect="1"/>
          </p:cNvSpPr>
          <p:nvPr/>
        </p:nvSpPr>
        <p:spPr>
          <a:xfrm rot="16200000" flipH="1">
            <a:off x="4174556" y="4041072"/>
            <a:ext cx="216016" cy="216016"/>
          </a:xfrm>
          <a:prstGeom prst="ellipse">
            <a:avLst/>
          </a:prstGeom>
          <a:solidFill>
            <a:srgbClr val="7030A0"/>
          </a:solidFill>
          <a:ln>
            <a:solidFill>
              <a:schemeClr val="bg1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06"/>
              <a:lumOff val="-2801"/>
              <a:alphaOff val="0"/>
            </a:schemeClr>
          </a:fillRef>
          <a:effectRef idx="0">
            <a:schemeClr val="accent5">
              <a:hueOff val="-5252390"/>
              <a:satOff val="-7306"/>
              <a:lumOff val="-2801"/>
              <a:alphaOff val="0"/>
            </a:schemeClr>
          </a:effectRef>
          <a:fontRef idx="minor">
            <a:schemeClr val="lt1"/>
          </a:fontRef>
        </p:style>
      </p:sp>
      <p:sp>
        <p:nvSpPr>
          <p:cNvPr id="6" name="직사각형 5"/>
          <p:cNvSpPr/>
          <p:nvPr/>
        </p:nvSpPr>
        <p:spPr>
          <a:xfrm>
            <a:off x="6156176" y="3645024"/>
            <a:ext cx="2520280" cy="68314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단</a:t>
            </a:r>
            <a:r>
              <a:rPr lang="en-US" altLang="ko-KR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봉사유형은 장애대학생 </a:t>
            </a:r>
            <a:endParaRPr lang="en-US" altLang="ko-KR" sz="1200" b="1" dirty="0" smtClean="0">
              <a:solidFill>
                <a:schemeClr val="bg2">
                  <a:lumMod val="50000"/>
                </a:schemeClr>
              </a:solidFill>
              <a:latin typeface="+mn-ea"/>
            </a:endParaRPr>
          </a:p>
          <a:p>
            <a:pPr lvl="0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b="1" dirty="0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봉사유형만 학기당 </a:t>
            </a:r>
            <a:r>
              <a:rPr lang="ko-KR" altLang="en-US" sz="1200" b="1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제한시간 </a:t>
            </a:r>
            <a:r>
              <a:rPr lang="ko-KR" altLang="en-US" sz="1200" b="1" dirty="0" err="1" smtClean="0">
                <a:solidFill>
                  <a:schemeClr val="bg2">
                    <a:lumMod val="50000"/>
                  </a:schemeClr>
                </a:solidFill>
                <a:latin typeface="+mn-ea"/>
              </a:rPr>
              <a:t>미적용</a:t>
            </a:r>
            <a:r>
              <a:rPr lang="en-US" altLang="ko-KR" sz="1200" b="1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!</a:t>
            </a:r>
            <a:endParaRPr lang="en-US" altLang="ko-KR" sz="1200" b="1" dirty="0" smtClean="0"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41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1313894" y="836712"/>
            <a:ext cx="39617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55DA5"/>
                </a:solidFill>
                <a:latin typeface="+mn-ea"/>
              </a:rPr>
              <a:t>장애대학생 봉사유형</a:t>
            </a:r>
            <a:endParaRPr lang="ko-KR" altLang="en-US" sz="3200" b="1" spc="-300" dirty="0">
              <a:solidFill>
                <a:srgbClr val="355DA5"/>
              </a:solidFill>
              <a:latin typeface="+mn-ea"/>
            </a:endParaRPr>
          </a:p>
        </p:txBody>
      </p:sp>
      <p:grpSp>
        <p:nvGrpSpPr>
          <p:cNvPr id="32" name="그룹 31"/>
          <p:cNvGrpSpPr/>
          <p:nvPr/>
        </p:nvGrpSpPr>
        <p:grpSpPr>
          <a:xfrm>
            <a:off x="539552" y="859138"/>
            <a:ext cx="675203" cy="841670"/>
            <a:chOff x="1115616" y="1504528"/>
            <a:chExt cx="720080" cy="916360"/>
          </a:xfrm>
          <a:solidFill>
            <a:srgbClr val="355DA5"/>
          </a:solidFill>
        </p:grpSpPr>
        <p:sp>
          <p:nvSpPr>
            <p:cNvPr id="33" name="순서도: 대체 처리 32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4" name="순서도: 병합 33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937692" y="2441490"/>
            <a:ext cx="7378724" cy="3507790"/>
            <a:chOff x="937692" y="2441490"/>
            <a:chExt cx="6946676" cy="3507790"/>
          </a:xfrm>
        </p:grpSpPr>
        <p:sp>
          <p:nvSpPr>
            <p:cNvPr id="61" name="TextBox 60"/>
            <p:cNvSpPr txBox="1"/>
            <p:nvPr/>
          </p:nvSpPr>
          <p:spPr>
            <a:xfrm>
              <a:off x="1804362" y="3177842"/>
              <a:ext cx="58326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b="1" dirty="0" smtClean="0">
                  <a:solidFill>
                    <a:srgbClr val="00B050"/>
                  </a:solidFill>
                  <a:latin typeface="+mn-ea"/>
                </a:rPr>
                <a:t>장애대학생에 대한 지원 확대 및</a:t>
              </a:r>
              <a:r>
                <a:rPr lang="en-US" altLang="ko-KR" b="1" dirty="0" smtClean="0">
                  <a:solidFill>
                    <a:srgbClr val="00B050"/>
                  </a:solidFill>
                  <a:latin typeface="+mn-ea"/>
                </a:rPr>
                <a:t/>
              </a:r>
              <a:br>
                <a:rPr lang="en-US" altLang="ko-KR" b="1" dirty="0" smtClean="0">
                  <a:solidFill>
                    <a:srgbClr val="00B050"/>
                  </a:solidFill>
                  <a:latin typeface="+mn-ea"/>
                </a:rPr>
              </a:br>
              <a:r>
                <a:rPr lang="ko-KR" altLang="en-US" b="1" dirty="0" smtClean="0">
                  <a:solidFill>
                    <a:srgbClr val="00B050"/>
                  </a:solidFill>
                  <a:latin typeface="+mn-ea"/>
                </a:rPr>
                <a:t>안정적인 학업여건 조성을 위하여 도입</a:t>
              </a:r>
              <a:r>
                <a:rPr lang="en-US" altLang="ko-KR" b="1" dirty="0" smtClean="0">
                  <a:solidFill>
                    <a:srgbClr val="00B050"/>
                  </a:solidFill>
                  <a:latin typeface="+mn-ea"/>
                </a:rPr>
                <a:t>(2015</a:t>
              </a:r>
              <a:r>
                <a:rPr lang="ko-KR" altLang="en-US" b="1" dirty="0" smtClean="0">
                  <a:solidFill>
                    <a:srgbClr val="00B050"/>
                  </a:solidFill>
                  <a:latin typeface="+mn-ea"/>
                </a:rPr>
                <a:t>년</a:t>
              </a:r>
              <a:r>
                <a:rPr lang="en-US" altLang="ko-KR" b="1" dirty="0" smtClean="0">
                  <a:solidFill>
                    <a:srgbClr val="00B050"/>
                  </a:solidFill>
                  <a:latin typeface="+mn-ea"/>
                </a:rPr>
                <a:t>)</a:t>
              </a:r>
              <a:endParaRPr lang="ko-KR" altLang="en-US" b="1" dirty="0">
                <a:solidFill>
                  <a:srgbClr val="00B050"/>
                </a:solidFill>
                <a:latin typeface="+mn-ea"/>
              </a:endParaRPr>
            </a:p>
          </p:txBody>
        </p:sp>
        <p:sp>
          <p:nvSpPr>
            <p:cNvPr id="13" name="왼쪽 대괄호 12"/>
            <p:cNvSpPr/>
            <p:nvPr/>
          </p:nvSpPr>
          <p:spPr>
            <a:xfrm>
              <a:off x="1557004" y="3068959"/>
              <a:ext cx="247358" cy="864096"/>
            </a:xfrm>
            <a:prstGeom prst="leftBracket">
              <a:avLst/>
            </a:prstGeom>
            <a:solidFill>
              <a:schemeClr val="bg1"/>
            </a:solidFill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1444322" y="2506899"/>
              <a:ext cx="111145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목적</a:t>
              </a:r>
              <a:endParaRPr lang="ko-KR" altLang="en-US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101" name="오른쪽 대괄호 100"/>
            <p:cNvSpPr/>
            <p:nvPr/>
          </p:nvSpPr>
          <p:spPr>
            <a:xfrm>
              <a:off x="7637010" y="3068959"/>
              <a:ext cx="247358" cy="864097"/>
            </a:xfrm>
            <a:prstGeom prst="rightBracket">
              <a:avLst/>
            </a:prstGeom>
            <a:solidFill>
              <a:schemeClr val="bg1"/>
            </a:solidFill>
            <a:ln w="19050"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1680682" y="5194066"/>
              <a:ext cx="619673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장애대학생 이동 지원</a:t>
              </a:r>
              <a:r>
                <a:rPr lang="en-US" altLang="ko-KR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강의</a:t>
              </a:r>
              <a:r>
                <a:rPr lang="en-US" altLang="ko-KR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대필 등 학습 지원</a:t>
              </a:r>
              <a:r>
                <a:rPr lang="en-US" altLang="ko-KR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</a:t>
              </a:r>
            </a:p>
            <a:p>
              <a:pPr algn="ctr"/>
              <a:r>
                <a:rPr lang="ko-KR" altLang="en-US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의사소통 지원 활동 등</a:t>
              </a:r>
              <a:endParaRPr lang="ko-KR" altLang="en-US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8" name="왼쪽 대괄호 107"/>
            <p:cNvSpPr/>
            <p:nvPr/>
          </p:nvSpPr>
          <p:spPr>
            <a:xfrm>
              <a:off x="1550053" y="5085183"/>
              <a:ext cx="247358" cy="864096"/>
            </a:xfrm>
            <a:prstGeom prst="leftBracket">
              <a:avLst/>
            </a:prstGeom>
            <a:solidFill>
              <a:schemeClr val="bg1"/>
            </a:solidFill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15" name="오른쪽 대괄호 114"/>
            <p:cNvSpPr/>
            <p:nvPr/>
          </p:nvSpPr>
          <p:spPr>
            <a:xfrm>
              <a:off x="7630059" y="5085183"/>
              <a:ext cx="247358" cy="864097"/>
            </a:xfrm>
            <a:prstGeom prst="rightBracket">
              <a:avLst/>
            </a:prstGeom>
            <a:solidFill>
              <a:schemeClr val="bg1"/>
            </a:solidFill>
            <a:ln w="19050"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ctr"/>
              <a:endParaRPr lang="ko-KR" altLang="en-US" sz="19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40" name="타원형 설명선 39"/>
            <p:cNvSpPr/>
            <p:nvPr/>
          </p:nvSpPr>
          <p:spPr>
            <a:xfrm>
              <a:off x="940246" y="2441490"/>
              <a:ext cx="497125" cy="520735"/>
            </a:xfrm>
            <a:prstGeom prst="wedgeEllipseCallout">
              <a:avLst>
                <a:gd name="adj1" fmla="val 37383"/>
                <a:gd name="adj2" fmla="val 60784"/>
              </a:avLst>
            </a:prstGeom>
            <a:solidFill>
              <a:srgbClr val="00B050">
                <a:alpha val="50000"/>
              </a:srgbClr>
            </a:solidFill>
            <a:ln>
              <a:noFill/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none" lIns="0" tIns="0" rIns="0" bIns="0" numCol="1" spcCol="1270" anchor="ctr" anchorCtr="0">
              <a:noAutofit/>
            </a:bodyPr>
            <a:lstStyle/>
            <a:p>
              <a:pPr lvl="0" algn="ctr" defTabSz="9779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altLang="ko-KR" sz="1500" b="1" kern="12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endParaRPr>
            </a:p>
          </p:txBody>
        </p:sp>
        <p:sp>
          <p:nvSpPr>
            <p:cNvPr id="36" name="타원 35"/>
            <p:cNvSpPr>
              <a:spLocks noChangeAspect="1"/>
            </p:cNvSpPr>
            <p:nvPr/>
          </p:nvSpPr>
          <p:spPr>
            <a:xfrm rot="16200000">
              <a:off x="1113398" y="2625429"/>
              <a:ext cx="144000" cy="144000"/>
            </a:xfrm>
            <a:prstGeom prst="ellipse">
              <a:avLst/>
            </a:prstGeom>
            <a:solidFill>
              <a:srgbClr val="00B050">
                <a:alpha val="50000"/>
              </a:srgbClr>
            </a:solidFill>
            <a:ln w="19050">
              <a:solidFill>
                <a:schemeClr val="bg1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5252390"/>
                <a:satOff val="-7306"/>
                <a:lumOff val="-2801"/>
                <a:alphaOff val="0"/>
              </a:schemeClr>
            </a:fillRef>
            <a:effectRef idx="0">
              <a:schemeClr val="accent5">
                <a:hueOff val="-5252390"/>
                <a:satOff val="-7306"/>
                <a:lumOff val="-280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6" name="TextBox 45"/>
            <p:cNvSpPr txBox="1"/>
            <p:nvPr/>
          </p:nvSpPr>
          <p:spPr>
            <a:xfrm>
              <a:off x="1441768" y="4531096"/>
              <a:ext cx="161806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주요활동</a:t>
              </a:r>
              <a:endParaRPr lang="ko-KR" altLang="en-US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47" name="타원형 설명선 46"/>
            <p:cNvSpPr/>
            <p:nvPr/>
          </p:nvSpPr>
          <p:spPr>
            <a:xfrm>
              <a:off x="937692" y="4465687"/>
              <a:ext cx="497125" cy="520735"/>
            </a:xfrm>
            <a:prstGeom prst="wedgeEllipseCallout">
              <a:avLst>
                <a:gd name="adj1" fmla="val 37383"/>
                <a:gd name="adj2" fmla="val 60784"/>
              </a:avLst>
            </a:prstGeom>
            <a:solidFill>
              <a:srgbClr val="00B050">
                <a:alpha val="50000"/>
              </a:srgbClr>
            </a:solidFill>
            <a:ln>
              <a:noFill/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none" lIns="0" tIns="0" rIns="0" bIns="0" numCol="1" spcCol="1270" anchor="ctr" anchorCtr="0">
              <a:noAutofit/>
            </a:bodyPr>
            <a:lstStyle/>
            <a:p>
              <a:pPr lvl="0" algn="ctr" defTabSz="9779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altLang="ko-KR" sz="1500" b="1" kern="12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+mn-ea"/>
              </a:endParaRPr>
            </a:p>
          </p:txBody>
        </p:sp>
        <p:sp>
          <p:nvSpPr>
            <p:cNvPr id="48" name="타원 47"/>
            <p:cNvSpPr>
              <a:spLocks noChangeAspect="1"/>
            </p:cNvSpPr>
            <p:nvPr/>
          </p:nvSpPr>
          <p:spPr>
            <a:xfrm rot="16200000">
              <a:off x="1012194" y="4649626"/>
              <a:ext cx="144000" cy="144000"/>
            </a:xfrm>
            <a:prstGeom prst="ellipse">
              <a:avLst/>
            </a:prstGeom>
            <a:solidFill>
              <a:srgbClr val="00B050">
                <a:alpha val="50000"/>
              </a:srgbClr>
            </a:solidFill>
            <a:ln w="19050">
              <a:solidFill>
                <a:schemeClr val="bg1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5252390"/>
                <a:satOff val="-7306"/>
                <a:lumOff val="-2801"/>
                <a:alphaOff val="0"/>
              </a:schemeClr>
            </a:fillRef>
            <a:effectRef idx="0">
              <a:schemeClr val="accent5">
                <a:hueOff val="-5252390"/>
                <a:satOff val="-7306"/>
                <a:lumOff val="-280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타원 48"/>
            <p:cNvSpPr>
              <a:spLocks noChangeAspect="1"/>
            </p:cNvSpPr>
            <p:nvPr/>
          </p:nvSpPr>
          <p:spPr>
            <a:xfrm rot="16200000">
              <a:off x="1216282" y="4649626"/>
              <a:ext cx="144000" cy="144000"/>
            </a:xfrm>
            <a:prstGeom prst="ellipse">
              <a:avLst/>
            </a:prstGeom>
            <a:solidFill>
              <a:srgbClr val="00B050">
                <a:alpha val="50000"/>
              </a:srgbClr>
            </a:solidFill>
            <a:ln w="19050">
              <a:solidFill>
                <a:schemeClr val="bg1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5252390"/>
                <a:satOff val="-7306"/>
                <a:lumOff val="-2801"/>
                <a:alphaOff val="0"/>
              </a:schemeClr>
            </a:fillRef>
            <a:effectRef idx="0">
              <a:schemeClr val="accent5">
                <a:hueOff val="-5252390"/>
                <a:satOff val="-7306"/>
                <a:lumOff val="-2801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28" name="순서도: 수동 입력 27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1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9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" name="직사각형 1"/>
            <p:cNvSpPr/>
            <p:nvPr/>
          </p:nvSpPr>
          <p:spPr>
            <a:xfrm>
              <a:off x="143508" y="495300"/>
              <a:ext cx="8856984" cy="62460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6200000" rotWithShape="0">
                <a:srgbClr val="0A4C66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</p:grpSp>
      <p:sp>
        <p:nvSpPr>
          <p:cNvPr id="39" name="순서도: 수동 입력 38"/>
          <p:cNvSpPr/>
          <p:nvPr/>
        </p:nvSpPr>
        <p:spPr>
          <a:xfrm rot="5400000" flipV="1">
            <a:off x="7148230" y="-983670"/>
            <a:ext cx="716192" cy="2988332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ㅇㅁㄴㅇㄴㅇ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국가근로장학금이란</a:t>
            </a:r>
            <a:r>
              <a:rPr lang="en-US" altLang="ko-KR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?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1" name="TextBox 18"/>
          <p:cNvSpPr txBox="1"/>
          <p:nvPr/>
        </p:nvSpPr>
        <p:spPr>
          <a:xfrm>
            <a:off x="6588224" y="123171"/>
            <a:ext cx="2454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국가근로장학사업</a:t>
            </a:r>
            <a:endParaRPr lang="ko-KR" altLang="en-US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876370" y="4739391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장애대학생 학습지원을 위해 근로장학생이</a:t>
            </a:r>
            <a:endParaRPr lang="en-US" altLang="ko-KR" b="1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동일과목 수강 시</a:t>
            </a:r>
            <a:r>
              <a:rPr lang="en-US" altLang="ko-KR" b="1" dirty="0" smtClean="0">
                <a:solidFill>
                  <a:srgbClr val="00B050"/>
                </a:solidFill>
                <a:latin typeface="+mn-ea"/>
              </a:rPr>
              <a:t>, </a:t>
            </a:r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해당 수업시간 내 근로를 인정</a:t>
            </a:r>
            <a:endParaRPr lang="ko-KR" altLang="en-US" b="1" dirty="0">
              <a:solidFill>
                <a:srgbClr val="00B050"/>
              </a:solidFill>
              <a:latin typeface="+mn-ea"/>
            </a:endParaRPr>
          </a:p>
        </p:txBody>
      </p:sp>
      <p:sp>
        <p:nvSpPr>
          <p:cNvPr id="35" name="왼쪽 대괄호 34"/>
          <p:cNvSpPr/>
          <p:nvPr/>
        </p:nvSpPr>
        <p:spPr>
          <a:xfrm>
            <a:off x="1614925" y="5482099"/>
            <a:ext cx="247358" cy="755213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2" name="오른쪽 대괄호 41"/>
          <p:cNvSpPr/>
          <p:nvPr/>
        </p:nvSpPr>
        <p:spPr>
          <a:xfrm>
            <a:off x="7701882" y="5482098"/>
            <a:ext cx="247358" cy="755214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862283" y="2468489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장애대학생 봉사유형 전문교육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 반드시 이수</a:t>
            </a:r>
            <a:endParaRPr lang="ko-KR" altLang="en-US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5" name="왼쪽 대괄호 44"/>
          <p:cNvSpPr/>
          <p:nvPr/>
        </p:nvSpPr>
        <p:spPr>
          <a:xfrm>
            <a:off x="1614925" y="2437567"/>
            <a:ext cx="247358" cy="431176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2" name="오른쪽 대괄호 51"/>
          <p:cNvSpPr/>
          <p:nvPr/>
        </p:nvSpPr>
        <p:spPr>
          <a:xfrm>
            <a:off x="7701882" y="2437567"/>
            <a:ext cx="247358" cy="431177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869419" y="3025662"/>
            <a:ext cx="5832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대학의 </a:t>
            </a:r>
            <a:r>
              <a:rPr lang="en-US" altLang="ko-KR" sz="16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‘</a:t>
            </a:r>
            <a:r>
              <a:rPr lang="ko-KR" altLang="en-US" sz="16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장애대학생 봉사유형 자체운영기준</a:t>
            </a:r>
            <a:r>
              <a:rPr lang="en-US" altLang="ko-KR" sz="16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’</a:t>
            </a:r>
            <a:r>
              <a:rPr lang="ko-KR" altLang="en-US" sz="16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에 따라 운영됨</a:t>
            </a:r>
            <a:endParaRPr lang="ko-KR" altLang="en-US" sz="16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8" name="왼쪽 대괄호 57"/>
          <p:cNvSpPr/>
          <p:nvPr/>
        </p:nvSpPr>
        <p:spPr>
          <a:xfrm>
            <a:off x="1622061" y="2994740"/>
            <a:ext cx="247358" cy="431176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9" name="오른쪽 대괄호 58"/>
          <p:cNvSpPr/>
          <p:nvPr/>
        </p:nvSpPr>
        <p:spPr>
          <a:xfrm>
            <a:off x="7709018" y="2994740"/>
            <a:ext cx="247358" cy="431177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1869419" y="3620776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수기출근부 작성 필수</a:t>
            </a:r>
            <a:endParaRPr lang="ko-KR" altLang="en-US" b="1" dirty="0">
              <a:solidFill>
                <a:srgbClr val="00B050"/>
              </a:solidFill>
              <a:latin typeface="+mn-ea"/>
            </a:endParaRPr>
          </a:p>
        </p:txBody>
      </p:sp>
      <p:sp>
        <p:nvSpPr>
          <p:cNvPr id="62" name="왼쪽 대괄호 61"/>
          <p:cNvSpPr/>
          <p:nvPr/>
        </p:nvSpPr>
        <p:spPr>
          <a:xfrm>
            <a:off x="1622061" y="3589854"/>
            <a:ext cx="247358" cy="431176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63" name="오른쪽 대괄호 62"/>
          <p:cNvSpPr/>
          <p:nvPr/>
        </p:nvSpPr>
        <p:spPr>
          <a:xfrm>
            <a:off x="7709018" y="3589854"/>
            <a:ext cx="247358" cy="431177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1509194" y="1838225"/>
            <a:ext cx="40637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알아두어야 할 사항</a:t>
            </a:r>
            <a:endParaRPr lang="ko-KR" altLang="en-US" sz="20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65" name="타원형 설명선 64"/>
          <p:cNvSpPr/>
          <p:nvPr/>
        </p:nvSpPr>
        <p:spPr>
          <a:xfrm>
            <a:off x="1005118" y="1772816"/>
            <a:ext cx="497125" cy="520735"/>
          </a:xfrm>
          <a:prstGeom prst="wedgeEllipseCallout">
            <a:avLst>
              <a:gd name="adj1" fmla="val 37383"/>
              <a:gd name="adj2" fmla="val 60784"/>
            </a:avLst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none" lIns="0" tIns="0" rIns="0" bIns="0" numCol="1" spcCol="1270" anchor="ctr" anchorCtr="0">
            <a:noAutofit/>
          </a:bodyPr>
          <a:lstStyle/>
          <a:p>
            <a:pPr lvl="0" algn="ctr" defTabSz="9779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altLang="ko-KR" sz="1500" b="1" kern="1200" dirty="0" smtClean="0">
              <a:solidFill>
                <a:schemeClr val="accent6">
                  <a:lumMod val="20000"/>
                  <a:lumOff val="80000"/>
                </a:schemeClr>
              </a:solidFill>
              <a:latin typeface="+mn-ea"/>
            </a:endParaRPr>
          </a:p>
        </p:txBody>
      </p:sp>
      <p:sp>
        <p:nvSpPr>
          <p:cNvPr id="66" name="타원 65"/>
          <p:cNvSpPr>
            <a:spLocks noChangeAspect="1"/>
          </p:cNvSpPr>
          <p:nvPr/>
        </p:nvSpPr>
        <p:spPr>
          <a:xfrm rot="16200000">
            <a:off x="1079210" y="1903415"/>
            <a:ext cx="144000" cy="144000"/>
          </a:xfrm>
          <a:prstGeom prst="ellipse">
            <a:avLst/>
          </a:prstGeom>
          <a:solidFill>
            <a:srgbClr val="00B050">
              <a:alpha val="50000"/>
            </a:srgbClr>
          </a:solidFill>
          <a:ln w="19050">
            <a:solidFill>
              <a:schemeClr val="bg1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06"/>
              <a:lumOff val="-2801"/>
              <a:alphaOff val="0"/>
            </a:schemeClr>
          </a:fillRef>
          <a:effectRef idx="0">
            <a:schemeClr val="accent5">
              <a:hueOff val="-5252390"/>
              <a:satOff val="-7306"/>
              <a:lumOff val="-2801"/>
              <a:alphaOff val="0"/>
            </a:schemeClr>
          </a:effectRef>
          <a:fontRef idx="minor">
            <a:schemeClr val="lt1"/>
          </a:fontRef>
        </p:style>
      </p:sp>
      <p:sp>
        <p:nvSpPr>
          <p:cNvPr id="67" name="타원 66"/>
          <p:cNvSpPr>
            <a:spLocks noChangeAspect="1"/>
          </p:cNvSpPr>
          <p:nvPr/>
        </p:nvSpPr>
        <p:spPr>
          <a:xfrm rot="16200000">
            <a:off x="1279627" y="1903415"/>
            <a:ext cx="144000" cy="144000"/>
          </a:xfrm>
          <a:prstGeom prst="ellipse">
            <a:avLst/>
          </a:prstGeom>
          <a:solidFill>
            <a:srgbClr val="00B050">
              <a:alpha val="50000"/>
            </a:srgbClr>
          </a:solidFill>
          <a:ln w="19050">
            <a:solidFill>
              <a:schemeClr val="bg1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06"/>
              <a:lumOff val="-2801"/>
              <a:alphaOff val="0"/>
            </a:schemeClr>
          </a:fillRef>
          <a:effectRef idx="0">
            <a:schemeClr val="accent5">
              <a:hueOff val="-5252390"/>
              <a:satOff val="-7306"/>
              <a:lumOff val="-2801"/>
              <a:alphaOff val="0"/>
            </a:schemeClr>
          </a:effectRef>
          <a:fontRef idx="minor">
            <a:schemeClr val="lt1"/>
          </a:fontRef>
        </p:style>
      </p:sp>
      <p:sp>
        <p:nvSpPr>
          <p:cNvPr id="68" name="타원 67"/>
          <p:cNvSpPr>
            <a:spLocks noChangeAspect="1"/>
          </p:cNvSpPr>
          <p:nvPr/>
        </p:nvSpPr>
        <p:spPr>
          <a:xfrm rot="16200000">
            <a:off x="1175330" y="2066514"/>
            <a:ext cx="144000" cy="144000"/>
          </a:xfrm>
          <a:prstGeom prst="ellipse">
            <a:avLst/>
          </a:prstGeom>
          <a:solidFill>
            <a:srgbClr val="00B050">
              <a:alpha val="50000"/>
            </a:srgbClr>
          </a:solidFill>
          <a:ln w="19050">
            <a:solidFill>
              <a:schemeClr val="bg1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06"/>
              <a:lumOff val="-2801"/>
              <a:alphaOff val="0"/>
            </a:schemeClr>
          </a:fillRef>
          <a:effectRef idx="0">
            <a:schemeClr val="accent5">
              <a:hueOff val="-5252390"/>
              <a:satOff val="-7306"/>
              <a:lumOff val="-2801"/>
              <a:alphaOff val="0"/>
            </a:schemeClr>
          </a:effectRef>
          <a:fontRef idx="minor">
            <a:schemeClr val="lt1"/>
          </a:fontRef>
        </p:style>
      </p:sp>
      <p:sp>
        <p:nvSpPr>
          <p:cNvPr id="36" name="TextBox 35"/>
          <p:cNvSpPr txBox="1"/>
          <p:nvPr/>
        </p:nvSpPr>
        <p:spPr>
          <a:xfrm>
            <a:off x="1869419" y="4197552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일</a:t>
            </a:r>
            <a:r>
              <a:rPr lang="en-US" altLang="ko-KR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/</a:t>
            </a:r>
            <a:r>
              <a:rPr lang="ko-KR" altLang="en-US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주당 근로가능시간은 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일</a:t>
            </a:r>
            <a:r>
              <a:rPr lang="ko-KR" altLang="en-US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반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근로와 </a:t>
            </a:r>
            <a:r>
              <a:rPr lang="ko-KR" altLang="en-US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동일</a:t>
            </a:r>
            <a:endParaRPr lang="ko-KR" altLang="en-US" b="1" dirty="0">
              <a:solidFill>
                <a:srgbClr val="00B050"/>
              </a:solidFill>
              <a:latin typeface="+mn-ea"/>
            </a:endParaRPr>
          </a:p>
        </p:txBody>
      </p:sp>
      <p:sp>
        <p:nvSpPr>
          <p:cNvPr id="37" name="왼쪽 대괄호 36"/>
          <p:cNvSpPr/>
          <p:nvPr/>
        </p:nvSpPr>
        <p:spPr>
          <a:xfrm>
            <a:off x="1622061" y="4166630"/>
            <a:ext cx="247358" cy="431176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8" name="오른쪽 대괄호 37"/>
          <p:cNvSpPr/>
          <p:nvPr/>
        </p:nvSpPr>
        <p:spPr>
          <a:xfrm>
            <a:off x="7709018" y="4166630"/>
            <a:ext cx="247358" cy="431177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862283" y="5536539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수업시간 내 근로 활동한 경우</a:t>
            </a:r>
            <a:endParaRPr lang="en-US" altLang="ko-KR" b="1" dirty="0" smtClean="0">
              <a:solidFill>
                <a:srgbClr val="00B050"/>
              </a:solidFill>
              <a:latin typeface="+mn-ea"/>
            </a:endParaRPr>
          </a:p>
          <a:p>
            <a:pPr algn="ctr"/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소속대학 담당자 또</a:t>
            </a:r>
            <a:r>
              <a:rPr lang="ko-KR" altLang="en-US" b="1" dirty="0">
                <a:solidFill>
                  <a:srgbClr val="00B050"/>
                </a:solidFill>
                <a:latin typeface="+mn-ea"/>
              </a:rPr>
              <a:t>는</a:t>
            </a:r>
            <a:r>
              <a:rPr lang="ko-KR" altLang="en-US" b="1" dirty="0" smtClean="0">
                <a:solidFill>
                  <a:srgbClr val="00B050"/>
                </a:solidFill>
                <a:latin typeface="+mn-ea"/>
              </a:rPr>
              <a:t> 근로기관에 출근부 등록 요청</a:t>
            </a:r>
            <a:endParaRPr lang="ko-KR" altLang="en-US" b="1" dirty="0">
              <a:solidFill>
                <a:srgbClr val="00B050"/>
              </a:solidFill>
              <a:latin typeface="+mn-ea"/>
            </a:endParaRPr>
          </a:p>
        </p:txBody>
      </p:sp>
      <p:sp>
        <p:nvSpPr>
          <p:cNvPr id="48" name="왼쪽 대괄호 47"/>
          <p:cNvSpPr/>
          <p:nvPr/>
        </p:nvSpPr>
        <p:spPr>
          <a:xfrm>
            <a:off x="1619672" y="4690011"/>
            <a:ext cx="247358" cy="755213"/>
          </a:xfrm>
          <a:prstGeom prst="leftBracke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9" name="오른쪽 대괄호 48"/>
          <p:cNvSpPr/>
          <p:nvPr/>
        </p:nvSpPr>
        <p:spPr>
          <a:xfrm>
            <a:off x="7709018" y="4684950"/>
            <a:ext cx="247358" cy="755214"/>
          </a:xfrm>
          <a:prstGeom prst="rightBracket">
            <a:avLst/>
          </a:prstGeom>
          <a:solidFill>
            <a:schemeClr val="bg1"/>
          </a:solidFill>
          <a:ln w="1905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ctr"/>
            <a:endParaRPr lang="ko-KR" altLang="en-US" sz="19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313894" y="836712"/>
            <a:ext cx="39617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55DA5"/>
                </a:solidFill>
                <a:latin typeface="+mn-ea"/>
              </a:rPr>
              <a:t>장애대학생 봉사 유형</a:t>
            </a:r>
            <a:endParaRPr lang="ko-KR" altLang="en-US" sz="3200" b="1" spc="-300" dirty="0">
              <a:solidFill>
                <a:srgbClr val="355DA5"/>
              </a:solidFill>
              <a:latin typeface="+mn-ea"/>
            </a:endParaRPr>
          </a:p>
        </p:txBody>
      </p:sp>
      <p:grpSp>
        <p:nvGrpSpPr>
          <p:cNvPr id="51" name="그룹 50"/>
          <p:cNvGrpSpPr/>
          <p:nvPr/>
        </p:nvGrpSpPr>
        <p:grpSpPr>
          <a:xfrm>
            <a:off x="539552" y="859138"/>
            <a:ext cx="675203" cy="841670"/>
            <a:chOff x="1115616" y="1504528"/>
            <a:chExt cx="720080" cy="916360"/>
          </a:xfrm>
          <a:solidFill>
            <a:srgbClr val="355DA5"/>
          </a:solidFill>
        </p:grpSpPr>
        <p:sp>
          <p:nvSpPr>
            <p:cNvPr id="53" name="순서도: 대체 처리 52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54" name="순서도: 병합 53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8231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9572" y="3140968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근로 진행절차</a:t>
            </a:r>
            <a:endParaRPr lang="en-US" altLang="ko-KR" sz="40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6373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64075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>
                    <a:solidFill>
                      <a:prstClr val="white"/>
                    </a:solidFill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16" name="그룹 15"/>
          <p:cNvGrpSpPr/>
          <p:nvPr/>
        </p:nvGrpSpPr>
        <p:grpSpPr>
          <a:xfrm>
            <a:off x="539552" y="980728"/>
            <a:ext cx="6912768" cy="864096"/>
            <a:chOff x="539552" y="980728"/>
            <a:chExt cx="6312912" cy="864096"/>
          </a:xfrm>
        </p:grpSpPr>
        <p:grpSp>
          <p:nvGrpSpPr>
            <p:cNvPr id="29" name="그룹 2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</p:grpSpPr>
          <p:sp>
            <p:nvSpPr>
              <p:cNvPr id="30" name="순서도: 대체 처리 2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solidFill>
                <a:srgbClr val="37D4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200" b="1" spc="-300">
                    <a:latin typeface="+mn-ea"/>
                  </a:rPr>
                  <a:t>01</a:t>
                </a:r>
                <a:endParaRPr lang="ko-KR" altLang="en-US" sz="3200" b="1" spc="-300">
                  <a:latin typeface="+mn-ea"/>
                </a:endParaRPr>
              </a:p>
            </p:txBody>
          </p:sp>
          <p:sp>
            <p:nvSpPr>
              <p:cNvPr id="31" name="순서도: 병합 3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solidFill>
                <a:srgbClr val="37D4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2" name="TextBox 31"/>
            <p:cNvSpPr txBox="1"/>
            <p:nvPr/>
          </p:nvSpPr>
          <p:spPr>
            <a:xfrm>
              <a:off x="1313893" y="980728"/>
              <a:ext cx="5538571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rgbClr val="37D4FF"/>
                  </a:solidFill>
                  <a:latin typeface="+mn-ea"/>
                </a:rPr>
                <a:t>국가근로는 이렇게 진행됩니다</a:t>
              </a:r>
            </a:p>
          </p:txBody>
        </p:sp>
      </p:grpSp>
      <p:sp>
        <p:nvSpPr>
          <p:cNvPr id="75" name="TextBox 18"/>
          <p:cNvSpPr txBox="1"/>
          <p:nvPr/>
        </p:nvSpPr>
        <p:spPr>
          <a:xfrm>
            <a:off x="7361959" y="97770"/>
            <a:ext cx="174654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1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진행절차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41" name="직사각형 40"/>
          <p:cNvSpPr/>
          <p:nvPr/>
        </p:nvSpPr>
        <p:spPr>
          <a:xfrm>
            <a:off x="1035446" y="2641395"/>
            <a:ext cx="7585461" cy="3823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anchor="ctr"/>
          <a:lstStyle/>
          <a:p>
            <a:pPr algn="r">
              <a:defRPr/>
            </a:pPr>
            <a:endParaRPr lang="ko-KR" altLang="en-US" sz="1900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278693" y="1935359"/>
            <a:ext cx="1519128" cy="1437278"/>
            <a:chOff x="395535" y="2279753"/>
            <a:chExt cx="1575196" cy="1437278"/>
          </a:xfrm>
          <a:effectLst/>
        </p:grpSpPr>
        <p:grpSp>
          <p:nvGrpSpPr>
            <p:cNvPr id="120" name="그룹 119"/>
            <p:cNvGrpSpPr/>
            <p:nvPr/>
          </p:nvGrpSpPr>
          <p:grpSpPr>
            <a:xfrm>
              <a:off x="427067" y="2279753"/>
              <a:ext cx="1543664" cy="1437277"/>
              <a:chOff x="755696" y="1782044"/>
              <a:chExt cx="1875517" cy="1972391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37" name="타원 36"/>
              <p:cNvSpPr/>
              <p:nvPr/>
            </p:nvSpPr>
            <p:spPr>
              <a:xfrm flipH="1">
                <a:off x="1655829" y="1782044"/>
                <a:ext cx="975384" cy="1101411"/>
              </a:xfrm>
              <a:prstGeom prst="ellipse">
                <a:avLst/>
              </a:prstGeom>
              <a:solidFill>
                <a:srgbClr val="4472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0" tIns="0" rIns="0" bIns="0" anchor="t" anchorCtr="0"/>
              <a:lstStyle/>
              <a:p>
                <a:pPr algn="ctr">
                  <a:defRPr/>
                </a:pPr>
                <a:r>
                  <a:rPr lang="ko-KR" altLang="en-US" sz="1650" b="1">
                    <a:latin typeface="+mn-ea"/>
                  </a:rPr>
                  <a:t>학생</a:t>
                </a:r>
              </a:p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  <p:sp>
            <p:nvSpPr>
              <p:cNvPr id="38" name="직사각형 37"/>
              <p:cNvSpPr/>
              <p:nvPr/>
            </p:nvSpPr>
            <p:spPr>
              <a:xfrm>
                <a:off x="755696" y="2294585"/>
                <a:ext cx="1872088" cy="1459850"/>
              </a:xfrm>
              <a:prstGeom prst="rect">
                <a:avLst/>
              </a:prstGeom>
              <a:solidFill>
                <a:srgbClr val="4472C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bIns="108000" anchor="ctr"/>
              <a:lstStyle/>
              <a:p>
                <a:pPr algn="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13" name="직사각형 112"/>
            <p:cNvSpPr/>
            <p:nvPr/>
          </p:nvSpPr>
          <p:spPr>
            <a:xfrm>
              <a:off x="395535" y="2688376"/>
              <a:ext cx="1572374" cy="102865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80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80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vert="horz" wrap="square" lIns="54000" tIns="136800" rIns="54000" bIns="137143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국가근로</a:t>
              </a:r>
              <a:r>
                <a:rPr lang="en-US" altLang="ko-KR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장학금</a:t>
              </a:r>
              <a:r>
                <a:rPr lang="ko-KR" altLang="en-US" sz="1900" b="1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신청</a:t>
              </a:r>
              <a:endParaRPr lang="en-US" altLang="ko-KR" sz="1900" b="1" kern="1200" spc="-15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2106340" y="2094424"/>
            <a:ext cx="1219992" cy="1119149"/>
            <a:chOff x="2214940" y="2459711"/>
            <a:chExt cx="1309204" cy="1119149"/>
          </a:xfrm>
          <a:effectLst/>
        </p:grpSpPr>
        <p:sp>
          <p:nvSpPr>
            <p:cNvPr id="122" name="타원 121"/>
            <p:cNvSpPr>
              <a:spLocks noChangeAspect="1"/>
            </p:cNvSpPr>
            <p:nvPr/>
          </p:nvSpPr>
          <p:spPr>
            <a:xfrm flipH="1">
              <a:off x="2863948" y="2459711"/>
              <a:ext cx="658784" cy="658784"/>
            </a:xfrm>
            <a:prstGeom prst="ellipse">
              <a:avLst/>
            </a:prstGeom>
            <a:solidFill>
              <a:srgbClr val="4491C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anchor="t" anchorCtr="0"/>
            <a:lstStyle/>
            <a:p>
              <a:pPr algn="ctr">
                <a:defRPr/>
              </a:pPr>
              <a:r>
                <a:rPr lang="ko-KR" altLang="en-US" sz="1400" b="1">
                  <a:latin typeface="+mn-ea"/>
                </a:rPr>
                <a:t>대학</a:t>
              </a:r>
            </a:p>
          </p:txBody>
        </p:sp>
        <p:sp>
          <p:nvSpPr>
            <p:cNvPr id="123" name="직사각형 122"/>
            <p:cNvSpPr/>
            <p:nvPr/>
          </p:nvSpPr>
          <p:spPr>
            <a:xfrm>
              <a:off x="2214940" y="2785960"/>
              <a:ext cx="1309204" cy="787903"/>
            </a:xfrm>
            <a:prstGeom prst="rect">
              <a:avLst/>
            </a:prstGeom>
            <a:solidFill>
              <a:srgbClr val="4491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anchor="ctr"/>
            <a:lstStyle/>
            <a:p>
              <a:pPr algn="r">
                <a:defRPr/>
              </a:pPr>
              <a:endParaRPr lang="ko-KR" altLang="en-US" sz="1900" b="1">
                <a:latin typeface="+mn-ea"/>
              </a:endParaRPr>
            </a:p>
          </p:txBody>
        </p:sp>
        <p:sp>
          <p:nvSpPr>
            <p:cNvPr id="146" name="직사각형 145"/>
            <p:cNvSpPr/>
            <p:nvPr/>
          </p:nvSpPr>
          <p:spPr>
            <a:xfrm>
              <a:off x="2214940" y="2821899"/>
              <a:ext cx="1309204" cy="75696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80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80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vert="horz" wrap="square" lIns="54000" tIns="136800" rIns="54000" bIns="137143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1900" b="1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학생선발</a:t>
              </a:r>
              <a:endParaRPr lang="en-US" altLang="ko-KR" sz="1900" b="1" kern="1200" spc="-15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3635896" y="1925387"/>
            <a:ext cx="1486844" cy="1457223"/>
            <a:chOff x="3763655" y="2266159"/>
            <a:chExt cx="1573200" cy="1457223"/>
          </a:xfrm>
          <a:effectLst/>
        </p:grpSpPr>
        <p:grpSp>
          <p:nvGrpSpPr>
            <p:cNvPr id="127" name="그룹 126"/>
            <p:cNvGrpSpPr/>
            <p:nvPr/>
          </p:nvGrpSpPr>
          <p:grpSpPr>
            <a:xfrm>
              <a:off x="3792739" y="2266159"/>
              <a:ext cx="1540800" cy="1453360"/>
              <a:chOff x="755696" y="1762117"/>
              <a:chExt cx="1872452" cy="1995734"/>
            </a:xfrm>
            <a:solidFill>
              <a:srgbClr val="43AFC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28" name="타원 127"/>
              <p:cNvSpPr/>
              <p:nvPr/>
            </p:nvSpPr>
            <p:spPr>
              <a:xfrm flipH="1">
                <a:off x="1648199" y="1762117"/>
                <a:ext cx="975600" cy="110239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0" tIns="0" rIns="0" bIns="108000" anchor="t" anchorCtr="0"/>
              <a:lstStyle/>
              <a:p>
                <a:pPr algn="ctr">
                  <a:defRPr/>
                </a:pPr>
                <a:r>
                  <a:rPr lang="ko-KR" altLang="en-US" sz="1650" b="1">
                    <a:latin typeface="+mn-ea"/>
                  </a:rPr>
                  <a:t>학생</a:t>
                </a:r>
              </a:p>
            </p:txBody>
          </p:sp>
          <p:sp>
            <p:nvSpPr>
              <p:cNvPr id="129" name="직사각형 128"/>
              <p:cNvSpPr/>
              <p:nvPr/>
            </p:nvSpPr>
            <p:spPr>
              <a:xfrm>
                <a:off x="755696" y="2294585"/>
                <a:ext cx="1872452" cy="146326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bIns="108000" anchor="ctr"/>
              <a:lstStyle/>
              <a:p>
                <a:pPr algn="r">
                  <a:defRPr/>
                </a:pPr>
                <a:endParaRPr lang="ko-KR" altLang="en-US" sz="1900" b="1">
                  <a:latin typeface="+mn-ea"/>
                </a:endParaRPr>
              </a:p>
            </p:txBody>
          </p:sp>
        </p:grpSp>
        <p:sp>
          <p:nvSpPr>
            <p:cNvPr id="147" name="직사각형 146"/>
            <p:cNvSpPr/>
            <p:nvPr/>
          </p:nvSpPr>
          <p:spPr>
            <a:xfrm>
              <a:off x="3763655" y="2693782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80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80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vert="horz" wrap="square" lIns="54000" tIns="136800" rIns="54000" bIns="137143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서약서 및</a:t>
              </a:r>
              <a:r>
                <a:rPr lang="en-US" altLang="ko-KR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900" b="1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O.T</a:t>
              </a:r>
              <a:endParaRPr lang="en-US" altLang="ko-KR" sz="1900" b="1" kern="1200" spc="-15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18" name="직각 삼각형 17"/>
          <p:cNvSpPr>
            <a:spLocks noChangeAspect="1"/>
          </p:cNvSpPr>
          <p:nvPr/>
        </p:nvSpPr>
        <p:spPr>
          <a:xfrm rot="13500000">
            <a:off x="1845070" y="2758615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20" name="직각 삼각형 19"/>
          <p:cNvSpPr>
            <a:spLocks noChangeAspect="1"/>
          </p:cNvSpPr>
          <p:nvPr/>
        </p:nvSpPr>
        <p:spPr>
          <a:xfrm rot="13500000">
            <a:off x="3377688" y="2758615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1050478"/>
              <a:satOff val="-1460"/>
              <a:lumOff val="-560"/>
              <a:alphaOff val="0"/>
            </a:schemeClr>
          </a:fillRef>
          <a:effectRef idx="0">
            <a:schemeClr val="accent5">
              <a:hueOff val="-1050478"/>
              <a:satOff val="-1460"/>
              <a:lumOff val="-56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22" name="직각 삼각형 21"/>
          <p:cNvSpPr>
            <a:spLocks noChangeAspect="1"/>
          </p:cNvSpPr>
          <p:nvPr/>
        </p:nvSpPr>
        <p:spPr>
          <a:xfrm rot="13500000">
            <a:off x="5177888" y="2758615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2100956"/>
              <a:satOff val="-2920"/>
              <a:lumOff val="-1120"/>
              <a:alphaOff val="0"/>
            </a:schemeClr>
          </a:fillRef>
          <a:effectRef idx="0">
            <a:schemeClr val="accent5">
              <a:hueOff val="-2100956"/>
              <a:satOff val="-2920"/>
              <a:lumOff val="-112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24" name="직각 삼각형 23"/>
          <p:cNvSpPr>
            <a:spLocks noChangeAspect="1"/>
          </p:cNvSpPr>
          <p:nvPr/>
        </p:nvSpPr>
        <p:spPr>
          <a:xfrm rot="13500000">
            <a:off x="6906080" y="2758615"/>
            <a:ext cx="144000" cy="144000"/>
          </a:xfrm>
          <a:prstGeom prst="rtTriangle">
            <a:avLst/>
          </a:prstGeom>
          <a:solidFill>
            <a:srgbClr val="42C2BC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3151434"/>
              <a:satOff val="-4380"/>
              <a:lumOff val="-1680"/>
              <a:alphaOff val="0"/>
            </a:schemeClr>
          </a:fillRef>
          <a:effectRef idx="0">
            <a:schemeClr val="accent5">
              <a:hueOff val="-3151434"/>
              <a:satOff val="-4380"/>
              <a:lumOff val="-168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97" name="직사각형 96"/>
          <p:cNvSpPr/>
          <p:nvPr/>
        </p:nvSpPr>
        <p:spPr>
          <a:xfrm>
            <a:off x="981477" y="5791005"/>
            <a:ext cx="7585461" cy="3823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anchor="ctr"/>
          <a:lstStyle/>
          <a:p>
            <a:pPr algn="r">
              <a:defRPr/>
            </a:pPr>
            <a:endParaRPr lang="ko-KR" altLang="en-US" sz="1900" b="1">
              <a:latin typeface="+mn-ea"/>
            </a:endParaRPr>
          </a:p>
        </p:txBody>
      </p:sp>
      <p:sp>
        <p:nvSpPr>
          <p:cNvPr id="35" name="직각 삼각형 34"/>
          <p:cNvSpPr>
            <a:spLocks noChangeAspect="1"/>
          </p:cNvSpPr>
          <p:nvPr/>
        </p:nvSpPr>
        <p:spPr>
          <a:xfrm rot="2700000">
            <a:off x="3473000" y="5904937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6302867"/>
              <a:satOff val="-8770"/>
              <a:lumOff val="-3360"/>
              <a:alphaOff val="0"/>
            </a:schemeClr>
          </a:fillRef>
          <a:effectRef idx="0">
            <a:schemeClr val="accent5">
              <a:hueOff val="-6302867"/>
              <a:satOff val="-8770"/>
              <a:lumOff val="-336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33" name="직각 삼각형 32"/>
          <p:cNvSpPr>
            <a:spLocks noChangeAspect="1"/>
          </p:cNvSpPr>
          <p:nvPr/>
        </p:nvSpPr>
        <p:spPr>
          <a:xfrm rot="8100000" flipH="1">
            <a:off x="5350633" y="5903689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10"/>
              <a:lumOff val="-2800"/>
              <a:alphaOff val="0"/>
            </a:schemeClr>
          </a:fillRef>
          <a:effectRef idx="0">
            <a:schemeClr val="accent5">
              <a:hueOff val="-5252390"/>
              <a:satOff val="-7310"/>
              <a:lumOff val="-280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39" name="직각 삼각형 38"/>
          <p:cNvSpPr>
            <a:spLocks noChangeAspect="1"/>
          </p:cNvSpPr>
          <p:nvPr/>
        </p:nvSpPr>
        <p:spPr>
          <a:xfrm rot="2700000">
            <a:off x="1845391" y="5904937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7353345"/>
              <a:satOff val="-10230"/>
              <a:lumOff val="-3920"/>
              <a:alphaOff val="0"/>
            </a:schemeClr>
          </a:fillRef>
          <a:effectRef idx="0">
            <a:schemeClr val="accent5">
              <a:hueOff val="-7353345"/>
              <a:satOff val="-10230"/>
              <a:lumOff val="-392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98" name="직사각형 97"/>
          <p:cNvSpPr/>
          <p:nvPr/>
        </p:nvSpPr>
        <p:spPr>
          <a:xfrm rot="5400000">
            <a:off x="6746496" y="4262895"/>
            <a:ext cx="2613442" cy="3823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anchor="ctr"/>
          <a:lstStyle/>
          <a:p>
            <a:pPr algn="r">
              <a:defRPr/>
            </a:pPr>
            <a:endParaRPr lang="ko-KR" altLang="en-US" sz="1900" b="1">
              <a:latin typeface="+mn-ea"/>
            </a:endParaRPr>
          </a:p>
        </p:txBody>
      </p:sp>
      <p:sp>
        <p:nvSpPr>
          <p:cNvPr id="26" name="직각 삼각형 25"/>
          <p:cNvSpPr>
            <a:spLocks noChangeAspect="1"/>
          </p:cNvSpPr>
          <p:nvPr/>
        </p:nvSpPr>
        <p:spPr>
          <a:xfrm rot="8100000" flipH="1">
            <a:off x="7232367" y="5903688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4201912"/>
              <a:satOff val="-5850"/>
              <a:lumOff val="-2240"/>
              <a:alphaOff val="0"/>
            </a:schemeClr>
          </a:fillRef>
          <a:effectRef idx="0">
            <a:schemeClr val="accent5">
              <a:hueOff val="-4201912"/>
              <a:satOff val="-5850"/>
              <a:lumOff val="-224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grpSp>
        <p:nvGrpSpPr>
          <p:cNvPr id="99" name="그룹 98"/>
          <p:cNvGrpSpPr/>
          <p:nvPr/>
        </p:nvGrpSpPr>
        <p:grpSpPr>
          <a:xfrm>
            <a:off x="5436096" y="1912640"/>
            <a:ext cx="1422603" cy="1457223"/>
            <a:chOff x="3763655" y="2266159"/>
            <a:chExt cx="1573200" cy="1457223"/>
          </a:xfrm>
          <a:effectLst/>
        </p:grpSpPr>
        <p:grpSp>
          <p:nvGrpSpPr>
            <p:cNvPr id="100" name="그룹 99"/>
            <p:cNvGrpSpPr/>
            <p:nvPr/>
          </p:nvGrpSpPr>
          <p:grpSpPr>
            <a:xfrm>
              <a:off x="3792739" y="2266159"/>
              <a:ext cx="1540800" cy="1453360"/>
              <a:chOff x="755696" y="1762117"/>
              <a:chExt cx="1872452" cy="1995734"/>
            </a:xfrm>
            <a:solidFill>
              <a:srgbClr val="43AFC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02" name="타원 101"/>
              <p:cNvSpPr/>
              <p:nvPr/>
            </p:nvSpPr>
            <p:spPr>
              <a:xfrm flipH="1">
                <a:off x="1648199" y="1762117"/>
                <a:ext cx="975600" cy="1102394"/>
              </a:xfrm>
              <a:prstGeom prst="ellipse">
                <a:avLst/>
              </a:prstGeom>
              <a:solidFill>
                <a:srgbClr val="42C2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0" tIns="0" rIns="0" bIns="108000" anchor="t" anchorCtr="0"/>
              <a:lstStyle/>
              <a:p>
                <a:pPr algn="ctr">
                  <a:defRPr/>
                </a:pPr>
                <a:r>
                  <a:rPr lang="ko-KR" altLang="en-US" sz="1650" b="1">
                    <a:latin typeface="+mn-ea"/>
                  </a:rPr>
                  <a:t>학생</a:t>
                </a:r>
              </a:p>
            </p:txBody>
          </p:sp>
          <p:sp>
            <p:nvSpPr>
              <p:cNvPr id="103" name="직사각형 102"/>
              <p:cNvSpPr/>
              <p:nvPr/>
            </p:nvSpPr>
            <p:spPr>
              <a:xfrm>
                <a:off x="755696" y="2294585"/>
                <a:ext cx="1872452" cy="1463266"/>
              </a:xfrm>
              <a:prstGeom prst="rect">
                <a:avLst/>
              </a:prstGeom>
              <a:solidFill>
                <a:srgbClr val="42C2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bIns="108000" anchor="ctr"/>
              <a:lstStyle/>
              <a:p>
                <a:pPr algn="r">
                  <a:defRPr/>
                </a:pPr>
                <a:endParaRPr lang="ko-KR" altLang="en-US" sz="1900" b="1">
                  <a:latin typeface="+mn-ea"/>
                </a:endParaRPr>
              </a:p>
            </p:txBody>
          </p:sp>
        </p:grpSp>
        <p:sp>
          <p:nvSpPr>
            <p:cNvPr id="101" name="직사각형 100"/>
            <p:cNvSpPr/>
            <p:nvPr/>
          </p:nvSpPr>
          <p:spPr>
            <a:xfrm>
              <a:off x="3763655" y="2693782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80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80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vert="horz" wrap="square" lIns="54000" tIns="136800" rIns="54000" bIns="137143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1900" b="1" kern="1200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학업시간표</a:t>
              </a:r>
              <a:r>
                <a:rPr lang="en-US" altLang="ko-KR" sz="1900" b="1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spc="-15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등록</a:t>
              </a:r>
              <a:endParaRPr lang="en-US" altLang="ko-KR" sz="1900" b="1" kern="1200" spc="-15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104" name="직각 삼각형 103"/>
          <p:cNvSpPr>
            <a:spLocks noChangeAspect="1"/>
          </p:cNvSpPr>
          <p:nvPr/>
        </p:nvSpPr>
        <p:spPr>
          <a:xfrm rot="18900000">
            <a:off x="7981217" y="3450310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3151434"/>
              <a:satOff val="-4380"/>
              <a:lumOff val="-1680"/>
              <a:alphaOff val="0"/>
            </a:schemeClr>
          </a:fillRef>
          <a:effectRef idx="0">
            <a:schemeClr val="accent5">
              <a:hueOff val="-3151434"/>
              <a:satOff val="-4380"/>
              <a:lumOff val="-168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4" name="직각 삼각형 73"/>
          <p:cNvSpPr>
            <a:spLocks noChangeAspect="1"/>
          </p:cNvSpPr>
          <p:nvPr/>
        </p:nvSpPr>
        <p:spPr>
          <a:xfrm rot="2700000" flipH="1">
            <a:off x="7981217" y="5093476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4201912"/>
              <a:satOff val="-5850"/>
              <a:lumOff val="-2240"/>
              <a:alphaOff val="0"/>
            </a:schemeClr>
          </a:fillRef>
          <a:effectRef idx="0">
            <a:schemeClr val="accent5">
              <a:hueOff val="-4201912"/>
              <a:satOff val="-5850"/>
              <a:lumOff val="-2240"/>
              <a:alphaOff val="0"/>
            </a:schemeClr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14</a:t>
            </a:fld>
            <a:endParaRPr lang="en-US" altLang="en-US"/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99" y="1825349"/>
            <a:ext cx="8481876" cy="446911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E4F5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dirty="0">
                <a:latin typeface="+mn-ea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501013" y="1988840"/>
              <a:ext cx="7175443" cy="38933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0F749D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0F749D"/>
                  </a:solidFill>
                  <a:latin typeface="+mn-ea"/>
                </a:rPr>
                <a:t>근로장학생으로 선발된 이후</a:t>
              </a:r>
              <a:r>
                <a:rPr lang="en-US" altLang="ko-KR" sz="1900" b="1" dirty="0" smtClean="0">
                  <a:solidFill>
                    <a:srgbClr val="0F749D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서약서 확인과 사이버오리엔테이션</a:t>
              </a: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이수가 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0F749D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서약서 확인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0F749D"/>
                  </a:solidFill>
                  <a:latin typeface="+mn-ea"/>
                </a:rPr>
                <a:t>장학생 본인명의의 공인인증서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가 필요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0F749D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장애대학생 봉사유형으로 선발된 경우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①국가근로장학사업 사이버오리엔테이션과 ②장애대학생 봉사유형 전문교육을 모두</a:t>
              </a: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이수해야 함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0F749D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0F749D"/>
                  </a:solidFill>
                  <a:latin typeface="+mn-ea"/>
                </a:rPr>
                <a:t>서약서 확인 및 사이버오리엔테이션 이수필수</a:t>
              </a:r>
              <a:endParaRPr lang="en-US" altLang="ko-KR" sz="1900" b="1" dirty="0" smtClean="0">
                <a:solidFill>
                  <a:srgbClr val="0F749D"/>
                </a:solidFill>
                <a:latin typeface="+mn-ea"/>
              </a:endParaRPr>
            </a:p>
            <a:p>
              <a:pPr>
                <a:buClr>
                  <a:srgbClr val="0F749D"/>
                </a:buClr>
              </a:pPr>
              <a:r>
                <a:rPr lang="ko-KR" altLang="en-US" b="1" dirty="0" smtClean="0">
                  <a:solidFill>
                    <a:srgbClr val="0F749D"/>
                  </a:solidFill>
                  <a:latin typeface="+mn-ea"/>
                </a:rPr>
                <a:t> </a:t>
              </a:r>
              <a:r>
                <a:rPr lang="ko-KR" altLang="en-US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※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서약서</a:t>
              </a: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확인</a:t>
              </a: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사이버오리엔테이션</a:t>
              </a: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이수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업무계획서 제출 및 </a:t>
              </a:r>
              <a:endParaRPr lang="en-US" altLang="ko-KR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0F749D"/>
                </a:buClr>
              </a:pP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기관 승인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안전 및 부정근로 교육이수 보고서를 제출 완료해야       </a:t>
              </a:r>
              <a:endParaRPr lang="en-US" altLang="ko-KR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0F749D"/>
                </a:buClr>
              </a:pP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출근부 입력가능</a:t>
              </a:r>
              <a:endParaRPr lang="en-US" altLang="ko-KR" b="1" dirty="0">
                <a:solidFill>
                  <a:srgbClr val="0F749D"/>
                </a:solidFill>
                <a:latin typeface="+mn-ea"/>
              </a:endParaRPr>
            </a:p>
          </p:txBody>
        </p:sp>
      </p:grpSp>
      <p:sp>
        <p:nvSpPr>
          <p:cNvPr id="58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서약서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사이버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O.T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312805" y="679119"/>
            <a:ext cx="802810" cy="5918233"/>
            <a:chOff x="312805" y="679119"/>
            <a:chExt cx="802810" cy="5918233"/>
          </a:xfrm>
        </p:grpSpPr>
        <p:sp>
          <p:nvSpPr>
            <p:cNvPr id="7" name="갈매기형 수장 6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48" name="갈매기형 수장 47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49" name="갈매기형 수장 48"/>
            <p:cNvSpPr/>
            <p:nvPr/>
          </p:nvSpPr>
          <p:spPr>
            <a:xfrm rot="5400000">
              <a:off x="337342" y="1820427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0E6B9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서약서 및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사이버</a:t>
              </a:r>
              <a:r>
                <a:rPr lang="en-US" altLang="ko-KR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O.T</a:t>
              </a:r>
              <a:endParaRPr lang="ko-KR" altLang="en-US" sz="1400" b="1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0" name="갈매기형 수장 49"/>
            <p:cNvSpPr/>
            <p:nvPr/>
          </p:nvSpPr>
          <p:spPr>
            <a:xfrm rot="5400000">
              <a:off x="420983" y="304308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51" name="갈매기형 수장 50"/>
            <p:cNvSpPr/>
            <p:nvPr/>
          </p:nvSpPr>
          <p:spPr>
            <a:xfrm rot="5400000">
              <a:off x="394151" y="359432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52" name="갈매기형 수장 51"/>
            <p:cNvSpPr/>
            <p:nvPr/>
          </p:nvSpPr>
          <p:spPr>
            <a:xfrm rot="5400000">
              <a:off x="394150" y="4166255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교육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53" name="갈매기형 수장 52"/>
            <p:cNvSpPr/>
            <p:nvPr/>
          </p:nvSpPr>
          <p:spPr>
            <a:xfrm rot="5400000">
              <a:off x="419549" y="475886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입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력</a:t>
              </a:r>
            </a:p>
          </p:txBody>
        </p:sp>
        <p:sp>
          <p:nvSpPr>
            <p:cNvPr id="54" name="갈매기형 수장 53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56" name="갈매기형 수장 55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5" name="갈매기형 수장 24"/>
            <p:cNvSpPr/>
            <p:nvPr/>
          </p:nvSpPr>
          <p:spPr>
            <a:xfrm rot="5400000">
              <a:off x="420983" y="2471152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9" name="그룹 8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34" name="그룹 33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35" name="순서도: 대체 처리 3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6" name="순서도: 병합 3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7" name="TextBox 36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</p:grpSp>
      <p:sp>
        <p:nvSpPr>
          <p:cNvPr id="11" name="슬라이드 번호 개체 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7078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263277" y="980728"/>
            <a:ext cx="8629204" cy="1224136"/>
            <a:chOff x="263277" y="980728"/>
            <a:chExt cx="8629204" cy="1224136"/>
          </a:xfrm>
        </p:grpSpPr>
        <p:sp>
          <p:nvSpPr>
            <p:cNvPr id="34" name="TextBox 33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  <p:sp>
          <p:nvSpPr>
            <p:cNvPr id="35" name="모서리가 둥근 직사각형 34"/>
            <p:cNvSpPr/>
            <p:nvPr/>
          </p:nvSpPr>
          <p:spPr>
            <a:xfrm>
              <a:off x="263277" y="1738908"/>
              <a:ext cx="8629204" cy="465956"/>
            </a:xfrm>
            <a:prstGeom prst="roundRect">
              <a:avLst>
                <a:gd name="adj" fmla="val 50000"/>
              </a:avLst>
            </a:prstGeom>
            <a:solidFill>
              <a:srgbClr val="E0F4FC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>
                  <a:solidFill>
                    <a:srgbClr val="0E6B90"/>
                  </a:solidFill>
                  <a:latin typeface="+mn-ea"/>
                </a:rPr>
                <a:t>장학금 </a:t>
              </a:r>
              <a:r>
                <a:rPr lang="en-US" altLang="ko-KR" sz="1600" b="1" dirty="0" smtClean="0">
                  <a:solidFill>
                    <a:srgbClr val="0E6B90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국가근로 </a:t>
              </a:r>
              <a:r>
                <a:rPr lang="ko-KR" altLang="en-US" sz="1600" b="1" dirty="0">
                  <a:solidFill>
                    <a:srgbClr val="0E6B90"/>
                  </a:solidFill>
                  <a:latin typeface="+mn-ea"/>
                </a:rPr>
                <a:t>및  </a:t>
              </a:r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취업연계장학금 </a:t>
              </a:r>
              <a:r>
                <a:rPr lang="en-US" altLang="ko-KR" sz="1600" b="1" dirty="0" smtClean="0">
                  <a:solidFill>
                    <a:srgbClr val="0E6B90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국가근로장학금 </a:t>
              </a:r>
              <a:r>
                <a:rPr lang="en-US" altLang="ko-KR" sz="1600" b="1" dirty="0" smtClean="0">
                  <a:solidFill>
                    <a:srgbClr val="0E6B90"/>
                  </a:solidFill>
                  <a:latin typeface="+mn-ea"/>
                </a:rPr>
                <a:t>&gt; </a:t>
              </a:r>
              <a:r>
                <a:rPr lang="ko-KR" altLang="en-US" sz="1600" b="1" dirty="0">
                  <a:solidFill>
                    <a:srgbClr val="0E6B90"/>
                  </a:solidFill>
                  <a:latin typeface="+mn-ea"/>
                </a:rPr>
                <a:t>서약서</a:t>
              </a:r>
              <a:r>
                <a:rPr lang="en-US" altLang="ko-KR" sz="1600" b="1" dirty="0">
                  <a:solidFill>
                    <a:srgbClr val="0E6B90"/>
                  </a:solidFill>
                  <a:latin typeface="+mn-ea"/>
                </a:rPr>
                <a:t>/</a:t>
              </a:r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사이버오리엔테이션</a:t>
              </a:r>
              <a:endParaRPr lang="ko-KR" altLang="en-US" sz="1600" b="1" dirty="0">
                <a:solidFill>
                  <a:srgbClr val="0E6B90"/>
                </a:solidFill>
                <a:latin typeface="+mn-ea"/>
              </a:endParaRPr>
            </a:p>
          </p:txBody>
        </p:sp>
        <p:grpSp>
          <p:nvGrpSpPr>
            <p:cNvPr id="26" name="그룹 25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28" name="순서도: 대체 처리 27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33" name="순서도: 병합 32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9" name="직사각형 8"/>
          <p:cNvSpPr/>
          <p:nvPr/>
        </p:nvSpPr>
        <p:spPr>
          <a:xfrm>
            <a:off x="683568" y="2739014"/>
            <a:ext cx="5547091" cy="3498298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30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서약서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사이버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O.T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852936"/>
            <a:ext cx="5835123" cy="3210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1" name="직선 화살표 연결선 30"/>
          <p:cNvCxnSpPr/>
          <p:nvPr/>
        </p:nvCxnSpPr>
        <p:spPr>
          <a:xfrm flipV="1">
            <a:off x="5436096" y="4655517"/>
            <a:ext cx="481060" cy="460859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직사각형 31"/>
          <p:cNvSpPr/>
          <p:nvPr/>
        </p:nvSpPr>
        <p:spPr>
          <a:xfrm>
            <a:off x="5116254" y="4987957"/>
            <a:ext cx="319842" cy="25683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37" name="타원 36"/>
          <p:cNvSpPr>
            <a:spLocks noChangeArrowheads="1"/>
          </p:cNvSpPr>
          <p:nvPr/>
        </p:nvSpPr>
        <p:spPr bwMode="auto">
          <a:xfrm>
            <a:off x="4839604" y="4996423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39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807330">
            <a:off x="5178326" y="5094380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모서리가 둥근 사각형 설명선 39"/>
          <p:cNvSpPr/>
          <p:nvPr/>
        </p:nvSpPr>
        <p:spPr>
          <a:xfrm>
            <a:off x="3974730" y="4341803"/>
            <a:ext cx="1638610" cy="454897"/>
          </a:xfrm>
          <a:prstGeom prst="wedgeRoundRectCallout">
            <a:avLst>
              <a:gd name="adj1" fmla="val 26551"/>
              <a:gd name="adj2" fmla="val 84696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서약서 확인 시</a:t>
            </a:r>
            <a:r>
              <a:rPr lang="en-US" altLang="ko-KR" sz="900" b="1" dirty="0" smtClean="0">
                <a:latin typeface="+mn-ea"/>
              </a:rPr>
              <a:t>, </a:t>
            </a:r>
            <a:r>
              <a:rPr lang="ko-KR" altLang="en-US" sz="900" b="1" dirty="0" smtClean="0">
                <a:latin typeface="+mn-ea"/>
              </a:rPr>
              <a:t>본인명의의</a:t>
            </a:r>
            <a:endParaRPr lang="en-US" altLang="ko-KR" sz="900" b="1" dirty="0" smtClean="0">
              <a:latin typeface="+mn-ea"/>
            </a:endParaRPr>
          </a:p>
          <a:p>
            <a:pPr algn="ctr"/>
            <a:r>
              <a:rPr lang="ko-KR" altLang="en-US" sz="900" b="1" dirty="0" smtClean="0">
                <a:latin typeface="+mn-ea"/>
              </a:rPr>
              <a:t>공인인증서 필요</a:t>
            </a:r>
          </a:p>
        </p:txBody>
      </p:sp>
      <p:pic>
        <p:nvPicPr>
          <p:cNvPr id="41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70" t="84955" r="7201" b="9298"/>
          <a:stretch/>
        </p:blipFill>
        <p:spPr bwMode="auto">
          <a:xfrm>
            <a:off x="3826520" y="5810779"/>
            <a:ext cx="2185640" cy="21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1" name="그룹 10"/>
          <p:cNvGrpSpPr/>
          <p:nvPr/>
        </p:nvGrpSpPr>
        <p:grpSpPr>
          <a:xfrm>
            <a:off x="5993110" y="2666994"/>
            <a:ext cx="2899371" cy="2572262"/>
            <a:chOff x="857250" y="2342972"/>
            <a:chExt cx="4938886" cy="4381678"/>
          </a:xfrm>
        </p:grpSpPr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7250" y="2342972"/>
              <a:ext cx="4938886" cy="43816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6" name="직사각형 35"/>
            <p:cNvSpPr/>
            <p:nvPr/>
          </p:nvSpPr>
          <p:spPr>
            <a:xfrm>
              <a:off x="4254015" y="5819979"/>
              <a:ext cx="1241909" cy="476045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b="1" dirty="0" smtClean="0">
                <a:solidFill>
                  <a:schemeClr val="bg1"/>
                </a:solidFill>
                <a:latin typeface="+mn-ea"/>
              </a:endParaRPr>
            </a:p>
          </p:txBody>
        </p:sp>
      </p:grp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2374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25" name="직사각형 24"/>
          <p:cNvSpPr/>
          <p:nvPr/>
        </p:nvSpPr>
        <p:spPr>
          <a:xfrm>
            <a:off x="143508" y="166441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2" name="TextBox 2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  <p:grpSp>
          <p:nvGrpSpPr>
            <p:cNvPr id="19" name="그룹 1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20" name="순서도: 대체 처리 1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1" name="순서도: 병합 2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24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서약서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사이버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O.T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23" name="모서리가 둥근 사각형 설명선 22"/>
          <p:cNvSpPr/>
          <p:nvPr/>
        </p:nvSpPr>
        <p:spPr>
          <a:xfrm>
            <a:off x="6108762" y="1849118"/>
            <a:ext cx="1733104" cy="715786"/>
          </a:xfrm>
          <a:prstGeom prst="wedgeRoundRectCallout">
            <a:avLst>
              <a:gd name="adj1" fmla="val -67100"/>
              <a:gd name="adj2" fmla="val 57326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latin typeface="+mn-ea"/>
              </a:rPr>
              <a:t>확인필수</a:t>
            </a:r>
            <a:r>
              <a:rPr lang="en-US" altLang="ko-KR" sz="2000" b="1" dirty="0" smtClean="0">
                <a:latin typeface="+mn-ea"/>
              </a:rPr>
              <a:t>!!!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17</a:t>
            </a:fld>
            <a:endParaRPr lang="ko-KR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61"/>
          <a:stretch/>
        </p:blipFill>
        <p:spPr bwMode="auto">
          <a:xfrm>
            <a:off x="539552" y="1948155"/>
            <a:ext cx="3600400" cy="4298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780928"/>
            <a:ext cx="4975870" cy="267874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1036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8" name="TextBox 27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  <p:grpSp>
          <p:nvGrpSpPr>
            <p:cNvPr id="24" name="그룹 2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25" name="순서도: 대체 처리 2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6" name="순서도: 병합 2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31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서약서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사이버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O.T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467544" y="2185424"/>
            <a:ext cx="7864451" cy="4051888"/>
            <a:chOff x="467544" y="2185424"/>
            <a:chExt cx="7864451" cy="4051888"/>
          </a:xfrm>
        </p:grpSpPr>
        <p:pic>
          <p:nvPicPr>
            <p:cNvPr id="33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544" y="2185424"/>
              <a:ext cx="5904656" cy="34563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4" name="타원 33"/>
            <p:cNvSpPr>
              <a:spLocks noChangeArrowheads="1"/>
            </p:cNvSpPr>
            <p:nvPr/>
          </p:nvSpPr>
          <p:spPr bwMode="auto">
            <a:xfrm>
              <a:off x="4543017" y="5343496"/>
              <a:ext cx="253297" cy="242833"/>
            </a:xfrm>
            <a:prstGeom prst="ellipse">
              <a:avLst/>
            </a:prstGeom>
            <a:solidFill>
              <a:srgbClr val="FFFF00"/>
            </a:solidFill>
            <a:ln w="38100" algn="ctr">
              <a:solidFill>
                <a:srgbClr val="FF0000"/>
              </a:solidFill>
              <a:round/>
              <a:headEnd/>
              <a:tailEnd/>
            </a:ln>
          </p:spPr>
          <p:txBody>
            <a:bodyPr lIns="0" tIns="0" rIns="0" bIns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9pPr>
            </a:lstStyle>
            <a:p>
              <a:pPr algn="ctr"/>
              <a:r>
                <a:rPr lang="en-US" altLang="ko-KR" b="1" dirty="0" smtClean="0">
                  <a:solidFill>
                    <a:srgbClr val="000000"/>
                  </a:solidFill>
                  <a:latin typeface="+mn-ea"/>
                  <a:ea typeface="+mn-ea"/>
                </a:rPr>
                <a:t>2</a:t>
              </a:r>
              <a:endParaRPr lang="ko-KR" altLang="en-US" b="1" dirty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4835329" y="5383379"/>
              <a:ext cx="384743" cy="193424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pic>
          <p:nvPicPr>
            <p:cNvPr id="41" name="Picture 4" descr="C:\Users\koo-kim-home\Desktop\독수리\hand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18807330">
              <a:off x="5111587" y="5320988"/>
              <a:ext cx="483966" cy="4435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3" name="직사각형 42"/>
            <p:cNvSpPr/>
            <p:nvPr/>
          </p:nvSpPr>
          <p:spPr>
            <a:xfrm>
              <a:off x="5670203" y="2719979"/>
              <a:ext cx="2661792" cy="1946145"/>
            </a:xfrm>
            <a:prstGeom prst="rect">
              <a:avLst/>
            </a:prstGeom>
            <a:noFill/>
            <a:ln w="19050">
              <a:solidFill>
                <a:srgbClr val="0070C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21" name="모서리가 둥근 사각형 설명선 20"/>
            <p:cNvSpPr/>
            <p:nvPr/>
          </p:nvSpPr>
          <p:spPr>
            <a:xfrm>
              <a:off x="3581462" y="5782415"/>
              <a:ext cx="1710618" cy="454897"/>
            </a:xfrm>
            <a:prstGeom prst="wedgeRoundRectCallout">
              <a:avLst>
                <a:gd name="adj1" fmla="val 29171"/>
                <a:gd name="adj2" fmla="val -91190"/>
                <a:gd name="adj3" fmla="val 16667"/>
              </a:avLst>
            </a:pr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r>
                <a:rPr lang="ko-KR" altLang="en-US" sz="900" b="1" dirty="0" smtClean="0">
                  <a:latin typeface="+mn-ea"/>
                </a:rPr>
                <a:t>강의를 본 후</a:t>
              </a:r>
              <a:r>
                <a:rPr lang="en-US" altLang="ko-KR" sz="900" b="1" dirty="0" smtClean="0">
                  <a:latin typeface="+mn-ea"/>
                </a:rPr>
                <a:t>, </a:t>
              </a:r>
              <a:r>
                <a:rPr lang="ko-KR" altLang="en-US" sz="900" b="1" dirty="0" smtClean="0">
                  <a:latin typeface="+mn-ea"/>
                </a:rPr>
                <a:t>이수여부가</a:t>
              </a:r>
              <a:endParaRPr lang="en-US" altLang="ko-KR" sz="900" b="1" dirty="0" smtClean="0">
                <a:latin typeface="+mn-ea"/>
              </a:endParaRPr>
            </a:p>
            <a:p>
              <a:pPr algn="ctr"/>
              <a:r>
                <a:rPr lang="en-US" altLang="ko-KR" sz="900" b="1" dirty="0" smtClean="0">
                  <a:latin typeface="+mn-ea"/>
                </a:rPr>
                <a:t>[</a:t>
              </a:r>
              <a:r>
                <a:rPr lang="ko-KR" altLang="en-US" sz="900" b="1" dirty="0" smtClean="0">
                  <a:latin typeface="+mn-ea"/>
                </a:rPr>
                <a:t>이수</a:t>
              </a:r>
              <a:r>
                <a:rPr lang="en-US" altLang="ko-KR" sz="900" b="1" dirty="0" smtClean="0">
                  <a:latin typeface="+mn-ea"/>
                </a:rPr>
                <a:t>]</a:t>
              </a:r>
              <a:r>
                <a:rPr lang="ko-KR" altLang="en-US" sz="900" b="1" dirty="0" smtClean="0">
                  <a:latin typeface="+mn-ea"/>
                </a:rPr>
                <a:t>로 변경되었는지 확인</a:t>
              </a:r>
              <a:endParaRPr lang="en-US" altLang="ko-KR" sz="900" b="1" dirty="0" smtClean="0">
                <a:latin typeface="+mn-ea"/>
              </a:endParaRPr>
            </a:p>
          </p:txBody>
        </p:sp>
        <p:cxnSp>
          <p:nvCxnSpPr>
            <p:cNvPr id="44" name="직선 화살표 연결선 43"/>
            <p:cNvCxnSpPr/>
            <p:nvPr/>
          </p:nvCxnSpPr>
          <p:spPr>
            <a:xfrm flipV="1">
              <a:off x="5195983" y="4703810"/>
              <a:ext cx="450322" cy="552708"/>
            </a:xfrm>
            <a:prstGeom prst="straightConnector1">
              <a:avLst/>
            </a:prstGeom>
            <a:ln w="3810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18</a:t>
            </a:fld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3405" y="2741833"/>
            <a:ext cx="2535388" cy="1859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32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0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학업시간표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D7E7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501013" y="1988840"/>
              <a:ext cx="7175443" cy="38779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대학에서 설정한 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시간표 입력기간만 시간표 </a:t>
              </a:r>
              <a:r>
                <a:rPr lang="ko-KR" altLang="en-US" sz="1900" b="1" dirty="0" err="1" smtClean="0">
                  <a:solidFill>
                    <a:srgbClr val="355DA5"/>
                  </a:solidFill>
                  <a:latin typeface="+mn-ea"/>
                </a:rPr>
                <a:t>등록가능</a:t>
              </a:r>
              <a:endParaRPr lang="en-US" altLang="ko-KR" sz="1900" b="1" dirty="0" smtClean="0">
                <a:solidFill>
                  <a:srgbClr val="355DA5"/>
                </a:solidFill>
                <a:latin typeface="+mn-ea"/>
              </a:endParaRPr>
            </a:p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endParaRPr lang="en-US" altLang="ko-KR" sz="1900" b="1" dirty="0">
                <a:solidFill>
                  <a:srgbClr val="355DA5"/>
                </a:solidFill>
                <a:latin typeface="+mn-ea"/>
              </a:endParaRPr>
            </a:p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반드시 </a:t>
              </a:r>
              <a:r>
                <a:rPr lang="ko-KR" altLang="en-US" sz="1900" b="1" dirty="0" smtClean="0">
                  <a:solidFill>
                    <a:srgbClr val="FF0000"/>
                  </a:solidFill>
                  <a:latin typeface="+mn-ea"/>
                </a:rPr>
                <a:t>본인의 학사시간표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를 입력해야 함</a:t>
              </a:r>
              <a:r>
                <a:rPr lang="en-US" altLang="ko-KR" sz="1900" b="1" dirty="0" smtClean="0">
                  <a:solidFill>
                    <a:srgbClr val="355DA5"/>
                  </a:solidFill>
                  <a:latin typeface="+mn-ea"/>
                </a:rPr>
                <a:t>!!!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선발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학업시간표가 등록되어있어야 출근부 입력 가능</a:t>
              </a:r>
              <a:endParaRPr lang="en-US" altLang="ko-KR" sz="1900" b="1" dirty="0" smtClean="0">
                <a:solidFill>
                  <a:srgbClr val="355DA5"/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※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학기 중은 학기 중 수업시간표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방학 중은 계절학기 시간표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학업시간표에 등록한 시간에 근로한 내용은 인정되지 </a:t>
              </a:r>
              <a:endParaRPr lang="en-US" altLang="ko-KR" sz="1900" b="1" dirty="0" smtClean="0">
                <a:solidFill>
                  <a:srgbClr val="355DA5"/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en-US" altLang="ko-KR" sz="1900" b="1" dirty="0">
                  <a:solidFill>
                    <a:srgbClr val="355DA5"/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rgbClr val="355DA5"/>
                  </a:solidFill>
                  <a:latin typeface="+mn-ea"/>
                </a:rPr>
                <a:t>  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않으며</a:t>
              </a:r>
              <a:r>
                <a:rPr lang="en-US" altLang="ko-KR" sz="1900" b="1" dirty="0" smtClean="0">
                  <a:solidFill>
                    <a:srgbClr val="355DA5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출근부 입력 또한 불가</a:t>
              </a:r>
              <a:r>
                <a:rPr lang="en-US" altLang="ko-KR" sz="1900" b="1" dirty="0">
                  <a:solidFill>
                    <a:srgbClr val="355DA5"/>
                  </a:solidFill>
                  <a:latin typeface="+mn-ea"/>
                </a:rPr>
                <a:t/>
              </a:r>
              <a:br>
                <a:rPr lang="en-US" altLang="ko-KR" sz="1900" b="1" dirty="0">
                  <a:solidFill>
                    <a:srgbClr val="355DA5"/>
                  </a:solidFill>
                  <a:latin typeface="+mn-ea"/>
                </a:rPr>
              </a:br>
              <a:r>
                <a:rPr lang="en-US" altLang="ko-KR" sz="1900" b="1" dirty="0" smtClean="0">
                  <a:solidFill>
                    <a:srgbClr val="355DA5"/>
                  </a:solidFill>
                  <a:latin typeface="+mn-ea"/>
                </a:rPr>
                <a:t>  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※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봉사유형의 경우 대필 등 수업시간 </a:t>
              </a:r>
              <a:r>
                <a:rPr lang="ko-KR" altLang="en-US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내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근로 인정되나</a:t>
              </a:r>
              <a:endParaRPr lang="en-US" altLang="ko-KR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소속대학 담당자 또는 근로기관 담당자가 등록할 수 있음</a:t>
              </a:r>
              <a:endParaRPr lang="en-US" altLang="ko-KR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endParaRPr lang="en-US" altLang="ko-KR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endParaRPr lang="en-US" altLang="ko-KR" sz="20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4794" y="679119"/>
            <a:ext cx="780822" cy="5918233"/>
            <a:chOff x="334794" y="679119"/>
            <a:chExt cx="780822" cy="5918233"/>
          </a:xfrm>
        </p:grpSpPr>
        <p:sp>
          <p:nvSpPr>
            <p:cNvPr id="42" name="갈매기형 수장 41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43" name="갈매기형 수장 42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44" name="갈매기형 수장 43"/>
            <p:cNvSpPr/>
            <p:nvPr/>
          </p:nvSpPr>
          <p:spPr>
            <a:xfrm rot="5400000">
              <a:off x="342187" y="2392356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355DA5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학업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시간</a:t>
              </a:r>
              <a:r>
                <a:rPr lang="ko-KR" altLang="en-US" sz="1400" b="1" spc="-15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표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45" name="갈매기형 수장 44"/>
            <p:cNvSpPr/>
            <p:nvPr/>
          </p:nvSpPr>
          <p:spPr>
            <a:xfrm rot="5400000">
              <a:off x="420983" y="304308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계획서</a:t>
              </a:r>
              <a:endParaRPr lang="ko-KR" altLang="en-US" sz="12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46" name="갈매기형 수장 45"/>
            <p:cNvSpPr/>
            <p:nvPr/>
          </p:nvSpPr>
          <p:spPr>
            <a:xfrm rot="5400000">
              <a:off x="420983" y="361501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51" name="갈매기형 수장 50"/>
            <p:cNvSpPr/>
            <p:nvPr/>
          </p:nvSpPr>
          <p:spPr>
            <a:xfrm rot="5400000">
              <a:off x="420983" y="418693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교육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55" name="갈매기형 수장 54"/>
            <p:cNvSpPr/>
            <p:nvPr/>
          </p:nvSpPr>
          <p:spPr>
            <a:xfrm rot="5400000">
              <a:off x="419549" y="475886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입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력</a:t>
              </a:r>
            </a:p>
          </p:txBody>
        </p:sp>
        <p:sp>
          <p:nvSpPr>
            <p:cNvPr id="58" name="갈매기형 수장 57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59" name="갈매기형 수장 58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60" name="갈매기형 수장 59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25" name="그룹 24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355DA5"/>
            </a:solidFill>
          </p:grpSpPr>
          <p:sp>
            <p:nvSpPr>
              <p:cNvPr id="26" name="순서도: 대체 처리 25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28" name="순서도: 병합 27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29" name="TextBox 28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355DA5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355DA5"/>
                </a:solidFill>
                <a:latin typeface="+mn-ea"/>
              </a:endParaRP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879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37" name="직사각형 36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0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학업시간표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19181" y="980728"/>
            <a:ext cx="8301291" cy="1224136"/>
            <a:chOff x="519181" y="980728"/>
            <a:chExt cx="8301291" cy="1224136"/>
          </a:xfrm>
        </p:grpSpPr>
        <p:sp>
          <p:nvSpPr>
            <p:cNvPr id="32" name="TextBox 3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355DA5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355DA5"/>
                </a:solidFill>
                <a:latin typeface="+mn-ea"/>
              </a:endParaRPr>
            </a:p>
          </p:txBody>
        </p:sp>
        <p:sp>
          <p:nvSpPr>
            <p:cNvPr id="33" name="모서리가 둥근 직사각형 32"/>
            <p:cNvSpPr/>
            <p:nvPr/>
          </p:nvSpPr>
          <p:spPr>
            <a:xfrm>
              <a:off x="519181" y="1738908"/>
              <a:ext cx="8301291" cy="465956"/>
            </a:xfrm>
            <a:prstGeom prst="roundRect">
              <a:avLst>
                <a:gd name="adj" fmla="val 50000"/>
              </a:avLst>
            </a:prstGeom>
            <a:solidFill>
              <a:srgbClr val="D7E7F1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장학금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국가 </a:t>
              </a:r>
              <a:r>
                <a:rPr lang="ko-KR" altLang="en-US" sz="1600" b="1" dirty="0">
                  <a:solidFill>
                    <a:srgbClr val="355DA5"/>
                  </a:solidFill>
                  <a:latin typeface="+mn-ea"/>
                </a:rPr>
                <a:t>근로 및 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취업연계장학금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국가근로장학금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근로장학관리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학업시간표관리</a:t>
              </a:r>
              <a:endParaRPr lang="ko-KR" altLang="en-US" sz="1600" b="1" dirty="0">
                <a:solidFill>
                  <a:srgbClr val="355DA5"/>
                </a:solidFill>
                <a:latin typeface="+mn-ea"/>
              </a:endParaRPr>
            </a:p>
          </p:txBody>
        </p:sp>
        <p:grpSp>
          <p:nvGrpSpPr>
            <p:cNvPr id="34" name="그룹 3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355DA5"/>
            </a:solidFill>
          </p:grpSpPr>
          <p:sp>
            <p:nvSpPr>
              <p:cNvPr id="35" name="순서도: 대체 처리 3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36" name="순서도: 병합 3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41" name="직사각형 40"/>
          <p:cNvSpPr/>
          <p:nvPr/>
        </p:nvSpPr>
        <p:spPr>
          <a:xfrm>
            <a:off x="2896788" y="5142166"/>
            <a:ext cx="2630343" cy="30305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ko-KR" b="1" dirty="0" smtClean="0">
              <a:latin typeface="+mn-ea"/>
            </a:endParaRPr>
          </a:p>
        </p:txBody>
      </p:sp>
      <p:sp>
        <p:nvSpPr>
          <p:cNvPr id="48" name="타원 47"/>
          <p:cNvSpPr>
            <a:spLocks noChangeArrowheads="1"/>
          </p:cNvSpPr>
          <p:nvPr/>
        </p:nvSpPr>
        <p:spPr bwMode="auto">
          <a:xfrm>
            <a:off x="2627784" y="4986367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49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8807330">
            <a:off x="5088625" y="5335624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" name="모서리가 둥근 사각형 설명선 49"/>
          <p:cNvSpPr/>
          <p:nvPr/>
        </p:nvSpPr>
        <p:spPr>
          <a:xfrm>
            <a:off x="4940089" y="4446735"/>
            <a:ext cx="1638610" cy="419599"/>
          </a:xfrm>
          <a:prstGeom prst="wedgeRoundRectCallout">
            <a:avLst>
              <a:gd name="adj1" fmla="val -21204"/>
              <a:gd name="adj2" fmla="val 80830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시간표를 등록할 학기 선택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86" y="2601339"/>
            <a:ext cx="7820025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885173" y="5205880"/>
            <a:ext cx="288032" cy="191257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3491880" y="5200815"/>
            <a:ext cx="249932" cy="217748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28" name="모서리가 둥근 사각형 설명선 27"/>
          <p:cNvSpPr/>
          <p:nvPr/>
        </p:nvSpPr>
        <p:spPr>
          <a:xfrm>
            <a:off x="4464056" y="4150548"/>
            <a:ext cx="1764128" cy="715786"/>
          </a:xfrm>
          <a:prstGeom prst="wedgeRoundRectCallout">
            <a:avLst>
              <a:gd name="adj1" fmla="val -74875"/>
              <a:gd name="adj2" fmla="val 31777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r>
              <a:rPr lang="ko-KR" altLang="en-US" sz="1400" b="1" dirty="0" smtClean="0">
                <a:latin typeface="+mn-ea"/>
              </a:rPr>
              <a:t>학업시간표 입력은 </a:t>
            </a:r>
            <a:endParaRPr lang="en-US" altLang="ko-KR" sz="1400" b="1" dirty="0" smtClean="0">
              <a:latin typeface="+mn-ea"/>
            </a:endParaRPr>
          </a:p>
          <a:p>
            <a:r>
              <a:rPr lang="ko-KR" altLang="en-US" sz="1400" b="1" dirty="0" smtClean="0">
                <a:latin typeface="+mn-ea"/>
              </a:rPr>
              <a:t>정확하게</a:t>
            </a:r>
            <a:r>
              <a:rPr lang="en-US" altLang="ko-KR" sz="1400" b="1" dirty="0" smtClean="0">
                <a:latin typeface="+mn-ea"/>
              </a:rPr>
              <a:t>!!!</a:t>
            </a: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20</a:t>
            </a:fld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188" y="2452189"/>
            <a:ext cx="8213276" cy="3757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051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37" name="직사각형 36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0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학업시간표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19181" y="980728"/>
            <a:ext cx="8301291" cy="1224136"/>
            <a:chOff x="519181" y="980728"/>
            <a:chExt cx="8301291" cy="1224136"/>
          </a:xfrm>
        </p:grpSpPr>
        <p:sp>
          <p:nvSpPr>
            <p:cNvPr id="32" name="TextBox 3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355DA5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355DA5"/>
                </a:solidFill>
                <a:latin typeface="+mn-ea"/>
              </a:endParaRPr>
            </a:p>
          </p:txBody>
        </p:sp>
        <p:sp>
          <p:nvSpPr>
            <p:cNvPr id="33" name="모서리가 둥근 직사각형 32"/>
            <p:cNvSpPr/>
            <p:nvPr/>
          </p:nvSpPr>
          <p:spPr>
            <a:xfrm>
              <a:off x="519181" y="1738908"/>
              <a:ext cx="8301291" cy="465956"/>
            </a:xfrm>
            <a:prstGeom prst="roundRect">
              <a:avLst>
                <a:gd name="adj" fmla="val 50000"/>
              </a:avLst>
            </a:prstGeom>
            <a:solidFill>
              <a:srgbClr val="D7E7F1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장학금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국가 </a:t>
              </a:r>
              <a:r>
                <a:rPr lang="ko-KR" altLang="en-US" sz="1600" b="1" dirty="0">
                  <a:solidFill>
                    <a:srgbClr val="355DA5"/>
                  </a:solidFill>
                  <a:latin typeface="+mn-ea"/>
                </a:rPr>
                <a:t>근로 및 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취업연계장학금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국가근로장학금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근로장학관리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학업시간표관리</a:t>
              </a:r>
              <a:endParaRPr lang="ko-KR" altLang="en-US" sz="1600" b="1" dirty="0">
                <a:solidFill>
                  <a:srgbClr val="355DA5"/>
                </a:solidFill>
                <a:latin typeface="+mn-ea"/>
              </a:endParaRPr>
            </a:p>
          </p:txBody>
        </p:sp>
        <p:grpSp>
          <p:nvGrpSpPr>
            <p:cNvPr id="34" name="그룹 3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355DA5"/>
            </a:solidFill>
          </p:grpSpPr>
          <p:sp>
            <p:nvSpPr>
              <p:cNvPr id="35" name="순서도: 대체 처리 3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36" name="순서도: 병합 3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41" name="직사각형 40"/>
          <p:cNvSpPr/>
          <p:nvPr/>
        </p:nvSpPr>
        <p:spPr>
          <a:xfrm>
            <a:off x="2896788" y="5142166"/>
            <a:ext cx="2630343" cy="30305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ko-KR" b="1" dirty="0" smtClean="0">
              <a:latin typeface="+mn-ea"/>
            </a:endParaRPr>
          </a:p>
        </p:txBody>
      </p:sp>
      <p:sp>
        <p:nvSpPr>
          <p:cNvPr id="48" name="타원 47"/>
          <p:cNvSpPr>
            <a:spLocks noChangeArrowheads="1"/>
          </p:cNvSpPr>
          <p:nvPr/>
        </p:nvSpPr>
        <p:spPr bwMode="auto">
          <a:xfrm>
            <a:off x="2627784" y="4986367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49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8807330">
            <a:off x="5088625" y="5335624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" name="모서리가 둥근 사각형 설명선 49"/>
          <p:cNvSpPr/>
          <p:nvPr/>
        </p:nvSpPr>
        <p:spPr>
          <a:xfrm>
            <a:off x="4940089" y="4446735"/>
            <a:ext cx="1638610" cy="419599"/>
          </a:xfrm>
          <a:prstGeom prst="wedgeRoundRectCallout">
            <a:avLst>
              <a:gd name="adj1" fmla="val -21204"/>
              <a:gd name="adj2" fmla="val 80830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시간표를 등록할 학기 선택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86" y="2601339"/>
            <a:ext cx="7820025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885173" y="5205880"/>
            <a:ext cx="288032" cy="191257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3491880" y="5200815"/>
            <a:ext cx="249932" cy="217748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28" name="모서리가 둥근 사각형 설명선 27"/>
          <p:cNvSpPr/>
          <p:nvPr/>
        </p:nvSpPr>
        <p:spPr>
          <a:xfrm>
            <a:off x="4464056" y="4150548"/>
            <a:ext cx="1764128" cy="715786"/>
          </a:xfrm>
          <a:prstGeom prst="wedgeRoundRectCallout">
            <a:avLst>
              <a:gd name="adj1" fmla="val -74875"/>
              <a:gd name="adj2" fmla="val 31777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r>
              <a:rPr lang="ko-KR" altLang="en-US" sz="1400" b="1" dirty="0" smtClean="0">
                <a:latin typeface="+mn-ea"/>
              </a:rPr>
              <a:t>학업시간표 입력은 </a:t>
            </a:r>
            <a:endParaRPr lang="en-US" altLang="ko-KR" sz="1400" b="1" dirty="0" smtClean="0">
              <a:latin typeface="+mn-ea"/>
            </a:endParaRPr>
          </a:p>
          <a:p>
            <a:r>
              <a:rPr lang="ko-KR" altLang="en-US" sz="1400" b="1" dirty="0" smtClean="0">
                <a:latin typeface="+mn-ea"/>
              </a:rPr>
              <a:t>정확하게</a:t>
            </a:r>
            <a:r>
              <a:rPr lang="en-US" altLang="ko-KR" sz="1400" b="1" dirty="0" smtClean="0">
                <a:latin typeface="+mn-ea"/>
              </a:rPr>
              <a:t>!!!</a:t>
            </a: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21</a:t>
            </a:fld>
            <a:endParaRPr lang="ko-KR" altLang="en-US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934" y="2423654"/>
            <a:ext cx="7793415" cy="3993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384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b="1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30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1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업무계획서</a:t>
            </a:r>
          </a:p>
        </p:txBody>
      </p:sp>
      <p:grpSp>
        <p:nvGrpSpPr>
          <p:cNvPr id="7" name="그룹 6"/>
          <p:cNvGrpSpPr/>
          <p:nvPr/>
        </p:nvGrpSpPr>
        <p:grpSpPr>
          <a:xfrm>
            <a:off x="1298938" y="1527974"/>
            <a:ext cx="7579592" cy="5100830"/>
            <a:chOff x="1298938" y="1527974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98938" y="1527974"/>
              <a:ext cx="7579592" cy="5100830"/>
            </a:xfrm>
            <a:prstGeom prst="rect">
              <a:avLst/>
            </a:prstGeom>
            <a:solidFill>
              <a:srgbClr val="E2E9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501013" y="1988840"/>
              <a:ext cx="7175443" cy="305750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66700" indent="-266700">
                <a:buClr>
                  <a:srgbClr val="203864"/>
                </a:buClr>
                <a:buFont typeface="Wingdings"/>
                <a:buChar char="§"/>
                <a:defRPr/>
              </a:pP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홈페이지에 업무 내용을 입력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203864"/>
                </a:buClr>
                <a:buFont typeface="Wingdings"/>
                <a:buChar char="§"/>
                <a:defRPr/>
              </a:pP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업무계획서는 </a:t>
              </a:r>
              <a:r>
                <a:rPr lang="ko-KR" altLang="en-US" sz="1900" b="1">
                  <a:solidFill>
                    <a:srgbClr val="FF0000"/>
                  </a:solidFill>
                  <a:latin typeface="+mn-ea"/>
                </a:rPr>
                <a:t>실제로 하게 될 업무를 </a:t>
              </a:r>
              <a:r>
                <a:rPr lang="ko-KR" altLang="en-US" sz="2000" b="1">
                  <a:solidFill>
                    <a:srgbClr val="FF0000"/>
                  </a:solidFill>
                  <a:latin typeface="+mn-ea"/>
                </a:rPr>
                <a:t>상세히</a:t>
              </a:r>
              <a:r>
                <a:rPr lang="ko-KR" altLang="en-US" sz="2400" b="1">
                  <a:solidFill>
                    <a:srgbClr val="FF0000"/>
                  </a:solidFill>
                  <a:latin typeface="+mn-ea"/>
                </a:rPr>
                <a:t> </a:t>
              </a:r>
              <a:r>
                <a:rPr lang="ko-KR" altLang="en-US" sz="1900" b="1">
                  <a:solidFill>
                    <a:srgbClr val="FF0000"/>
                  </a:solidFill>
                  <a:latin typeface="+mn-ea"/>
                </a:rPr>
                <a:t>작성</a:t>
              </a:r>
            </a:p>
            <a:p>
              <a:pPr>
                <a:buClr>
                  <a:srgbClr val="203864"/>
                </a:buClr>
                <a:defRPr/>
              </a:pPr>
              <a:endParaRPr lang="en-US" altLang="ko-KR" sz="1900" b="1">
                <a:solidFill>
                  <a:srgbClr val="FF0000"/>
                </a:solidFill>
                <a:latin typeface="+mn-ea"/>
              </a:endParaRPr>
            </a:p>
            <a:p>
              <a:pPr marL="285750" indent="-285750">
                <a:buClr>
                  <a:srgbClr val="203864"/>
                </a:buClr>
                <a:buFont typeface="Wingdings"/>
                <a:buChar char="§"/>
                <a:defRPr/>
              </a:pPr>
              <a:r>
                <a:rPr lang="ko-KR" altLang="en-US" sz="1900" b="1">
                  <a:solidFill>
                    <a:srgbClr val="FF0000"/>
                  </a:solidFill>
                  <a:latin typeface="+mn-ea"/>
                </a:rPr>
                <a:t>휴게시간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등 서로 협의한 필요한 부분은 사전에 충분히 근로지담당자와 내용 확인 및 협의 후 업무계획서에 내용 명시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203864"/>
                </a:buClr>
                <a:buFont typeface="Wingdings"/>
                <a:buChar char="§"/>
                <a:defRPr/>
              </a:pP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학생 개인사정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또는 근로지 사정 등으로 업무 스케줄이 변경될 시 반드시 변경된 스케줄에 따라</a:t>
              </a:r>
              <a:r>
                <a:rPr lang="ko-KR" altLang="en-US" sz="1900" b="1">
                  <a:solidFill>
                    <a:srgbClr val="FF0000"/>
                  </a:solidFill>
                  <a:latin typeface="+mn-ea"/>
                </a:rPr>
                <a:t> 근무를 시작하기 전에 업무 스케줄을 변경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해야 함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4793" y="679118"/>
            <a:ext cx="780822" cy="5918233"/>
            <a:chOff x="334793" y="679118"/>
            <a:chExt cx="780822" cy="5918233"/>
          </a:xfrm>
        </p:grpSpPr>
        <p:sp>
          <p:nvSpPr>
            <p:cNvPr id="42" name="갈매기형 수장 41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신청</a:t>
              </a:r>
            </a:p>
          </p:txBody>
        </p:sp>
        <p:sp>
          <p:nvSpPr>
            <p:cNvPr id="43" name="갈매기형 수장 42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선발</a:t>
              </a:r>
            </a:p>
          </p:txBody>
        </p:sp>
        <p:sp>
          <p:nvSpPr>
            <p:cNvPr id="44" name="갈매기형 수장 43"/>
            <p:cNvSpPr/>
            <p:nvPr/>
          </p:nvSpPr>
          <p:spPr>
            <a:xfrm rot="5400000">
              <a:off x="342186" y="2964284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0E6B9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400" b="1" spc="-15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+mn-ea"/>
                </a:rPr>
                <a:t>업무</a:t>
              </a:r>
            </a:p>
            <a:p>
              <a:pPr algn="ctr">
                <a:defRPr/>
              </a:pPr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+mn-ea"/>
                </a:rPr>
                <a:t>스케줄</a:t>
              </a:r>
              <a:endParaRPr lang="en-US" altLang="ko-KR" sz="1400" b="1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45" name="갈매기형 수장 44"/>
            <p:cNvSpPr/>
            <p:nvPr/>
          </p:nvSpPr>
          <p:spPr>
            <a:xfrm rot="5400000">
              <a:off x="416138" y="360453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진행</a:t>
              </a:r>
            </a:p>
          </p:txBody>
        </p:sp>
        <p:sp>
          <p:nvSpPr>
            <p:cNvPr id="46" name="갈매기형 수장 45"/>
            <p:cNvSpPr/>
            <p:nvPr/>
          </p:nvSpPr>
          <p:spPr>
            <a:xfrm rot="5400000">
              <a:off x="416139" y="231355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시간표</a:t>
              </a:r>
            </a:p>
          </p:txBody>
        </p:sp>
        <p:sp>
          <p:nvSpPr>
            <p:cNvPr id="51" name="갈매기형 수장 50"/>
            <p:cNvSpPr/>
            <p:nvPr/>
          </p:nvSpPr>
          <p:spPr>
            <a:xfrm rot="5400000">
              <a:off x="420983" y="418693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 spc="-30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교육</a:t>
              </a:r>
            </a:p>
            <a:p>
              <a:pPr algn="ctr">
                <a:defRPr/>
              </a:pPr>
              <a:r>
                <a:rPr lang="ko-KR" altLang="en-US" sz="1200" b="1" spc="-30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이수보고서</a:t>
              </a:r>
            </a:p>
          </p:txBody>
        </p:sp>
        <p:sp>
          <p:nvSpPr>
            <p:cNvPr id="55" name="갈매기형 수장 54"/>
            <p:cNvSpPr/>
            <p:nvPr/>
          </p:nvSpPr>
          <p:spPr>
            <a:xfrm rot="5400000">
              <a:off x="419549" y="475886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입력</a:t>
              </a:r>
            </a:p>
          </p:txBody>
        </p:sp>
        <p:sp>
          <p:nvSpPr>
            <p:cNvPr id="58" name="갈매기형 수장 57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제출</a:t>
              </a:r>
            </a:p>
          </p:txBody>
        </p:sp>
        <p:sp>
          <p:nvSpPr>
            <p:cNvPr id="59" name="갈매기형 수장 58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 spc="-30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</a:p>
            <a:p>
              <a:pPr algn="ctr">
                <a:defRPr/>
              </a:pPr>
              <a:r>
                <a:rPr lang="ko-KR" altLang="en-US" sz="1200" b="1" spc="-30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지급</a:t>
              </a:r>
              <a:endParaRPr lang="en-US" altLang="ko-KR" sz="1200" b="1" spc="-30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60" name="갈매기형 수장 59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25" name="그룹 24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203864"/>
            </a:solidFill>
          </p:grpSpPr>
          <p:sp>
            <p:nvSpPr>
              <p:cNvPr id="26" name="순서도: 대체 처리 25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200" b="1" spc="-300">
                    <a:latin typeface="+mn-ea"/>
                  </a:rPr>
                  <a:t>01</a:t>
                </a:r>
                <a:endParaRPr lang="ko-KR" altLang="en-US" sz="3200" b="1" spc="-300">
                  <a:latin typeface="+mn-ea"/>
                </a:endParaRPr>
              </a:p>
            </p:txBody>
          </p:sp>
          <p:sp>
            <p:nvSpPr>
              <p:cNvPr id="28" name="순서도: 병합 27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29" name="TextBox 28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유의사항</a:t>
              </a: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22</a:t>
            </a:fld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b="1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1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업무스케줄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467544" y="980728"/>
            <a:ext cx="8373299" cy="1224136"/>
            <a:chOff x="467544" y="980728"/>
            <a:chExt cx="8373299" cy="1224136"/>
          </a:xfrm>
        </p:grpSpPr>
        <p:sp>
          <p:nvSpPr>
            <p:cNvPr id="22" name="TextBox 2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진행절차</a:t>
              </a:r>
            </a:p>
          </p:txBody>
        </p:sp>
        <p:sp>
          <p:nvSpPr>
            <p:cNvPr id="28" name="모서리가 둥근 직사각형 27"/>
            <p:cNvSpPr/>
            <p:nvPr/>
          </p:nvSpPr>
          <p:spPr>
            <a:xfrm>
              <a:off x="467544" y="1738908"/>
              <a:ext cx="8373299" cy="465956"/>
            </a:xfrm>
            <a:prstGeom prst="roundRect">
              <a:avLst>
                <a:gd name="adj" fmla="val 50000"/>
              </a:avLst>
            </a:prstGeom>
            <a:solidFill>
              <a:srgbClr val="E2E9F6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1600" b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장학금</a:t>
              </a:r>
              <a:r>
                <a:rPr lang="en-US" altLang="ko-KR" sz="1600" b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</a:t>
              </a:r>
              <a:r>
                <a:rPr lang="ko-KR" altLang="en-US" sz="1600" b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국가 근로 및 취업연계장학금</a:t>
              </a:r>
              <a:r>
                <a:rPr lang="en-US" altLang="ko-KR" sz="1600" b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</a:t>
              </a:r>
              <a:r>
                <a:rPr lang="ko-KR" altLang="en-US" sz="1600" b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국가근로장학금</a:t>
              </a:r>
              <a:r>
                <a:rPr lang="en-US" altLang="ko-KR" sz="1600" b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</a:t>
              </a:r>
              <a:r>
                <a:rPr lang="ko-KR" altLang="en-US" sz="1600" b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근로장학관리</a:t>
              </a:r>
              <a:r>
                <a:rPr lang="en-US" altLang="ko-KR" sz="1600" b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</a:t>
              </a:r>
              <a:r>
                <a:rPr lang="ko-KR" altLang="en-US" sz="1600" b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업무스케줄관리</a:t>
              </a:r>
            </a:p>
          </p:txBody>
        </p:sp>
        <p:grpSp>
          <p:nvGrpSpPr>
            <p:cNvPr id="19" name="그룹 1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chemeClr val="accent5">
                <a:lumMod val="50000"/>
              </a:schemeClr>
            </a:solidFill>
          </p:grpSpPr>
          <p:sp>
            <p:nvSpPr>
              <p:cNvPr id="20" name="순서도: 대체 처리 1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100" b="1" spc="-300">
                    <a:latin typeface="+mn-ea"/>
                  </a:rPr>
                  <a:t>02</a:t>
                </a:r>
                <a:endParaRPr lang="ko-KR" altLang="en-US" sz="3100" b="1" spc="-300">
                  <a:latin typeface="+mn-ea"/>
                </a:endParaRPr>
              </a:p>
            </p:txBody>
          </p:sp>
          <p:sp>
            <p:nvSpPr>
              <p:cNvPr id="21" name="순서도: 병합 2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34" name="직사각형 33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23</a:t>
            </a:fld>
            <a:endParaRPr lang="en-US" altLang="en-US"/>
          </a:p>
        </p:txBody>
      </p:sp>
      <p:pic>
        <p:nvPicPr>
          <p:cNvPr id="49" name="그림 48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611560" y="2420888"/>
            <a:ext cx="7776864" cy="4014253"/>
          </a:xfrm>
          <a:prstGeom prst="rect">
            <a:avLst/>
          </a:prstGeom>
        </p:spPr>
      </p:pic>
      <p:grpSp>
        <p:nvGrpSpPr>
          <p:cNvPr id="11" name="그룹 10"/>
          <p:cNvGrpSpPr/>
          <p:nvPr/>
        </p:nvGrpSpPr>
        <p:grpSpPr>
          <a:xfrm>
            <a:off x="498104" y="4600452"/>
            <a:ext cx="6145756" cy="1333333"/>
            <a:chOff x="498104" y="4600452"/>
            <a:chExt cx="6145756" cy="1333333"/>
          </a:xfrm>
        </p:grpSpPr>
        <p:sp>
          <p:nvSpPr>
            <p:cNvPr id="31" name="직사각형 30"/>
            <p:cNvSpPr/>
            <p:nvPr/>
          </p:nvSpPr>
          <p:spPr>
            <a:xfrm>
              <a:off x="785858" y="5423992"/>
              <a:ext cx="238388" cy="237788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sp>
          <p:nvSpPr>
            <p:cNvPr id="32" name="타원 31"/>
            <p:cNvSpPr>
              <a:spLocks noChangeArrowheads="1"/>
            </p:cNvSpPr>
            <p:nvPr/>
          </p:nvSpPr>
          <p:spPr>
            <a:xfrm>
              <a:off x="498104" y="5411323"/>
              <a:ext cx="253297" cy="242833"/>
            </a:xfrm>
            <a:prstGeom prst="ellipse">
              <a:avLst/>
            </a:prstGeom>
            <a:solidFill>
              <a:srgbClr val="FFFF00"/>
            </a:solidFill>
            <a:ln w="38100" algn="ctr">
              <a:solidFill>
                <a:srgbClr val="FF0000"/>
              </a:solidFill>
              <a:round/>
            </a:ln>
          </p:spPr>
          <p:txBody>
            <a:bodyPr lIns="0" tIns="0" rIns="0" bIns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altLang="ko-KR" b="1">
                  <a:solidFill>
                    <a:srgbClr val="000000"/>
                  </a:solidFill>
                  <a:latin typeface="+mn-ea"/>
                  <a:ea typeface="+mn-ea"/>
                </a:rPr>
                <a:t>1</a:t>
              </a:r>
              <a:endParaRPr lang="ko-KR" altLang="en-US" b="1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pic>
          <p:nvPicPr>
            <p:cNvPr id="33" name="Picture 4" descr="C:\Users\koo-kim-home\Desktop\독수리\hand.png"/>
            <p:cNvPicPr>
              <a:picLocks noChangeAspect="1" noChangeArrowheads="1"/>
            </p:cNvPicPr>
            <p:nvPr/>
          </p:nvPicPr>
          <p:blipFill rotWithShape="1">
            <a:blip r:embed="rId3"/>
            <a:srcRect/>
            <a:stretch>
              <a:fillRect/>
            </a:stretch>
          </p:blipFill>
          <p:spPr>
            <a:xfrm rot="18807330">
              <a:off x="896683" y="5470047"/>
              <a:ext cx="483966" cy="443510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  <p:sp>
          <p:nvSpPr>
            <p:cNvPr id="37" name="직사각형 36"/>
            <p:cNvSpPr/>
            <p:nvPr/>
          </p:nvSpPr>
          <p:spPr>
            <a:xfrm>
              <a:off x="1611167" y="5399805"/>
              <a:ext cx="288032" cy="191257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20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2141363" y="5416448"/>
              <a:ext cx="288032" cy="191257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20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2581795" y="5411323"/>
              <a:ext cx="288032" cy="191257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20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3047254" y="5315694"/>
              <a:ext cx="1020690" cy="37610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20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4427984" y="5315694"/>
              <a:ext cx="1020690" cy="37610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20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5747501" y="5376572"/>
              <a:ext cx="896359" cy="254351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20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3031625" y="4600452"/>
              <a:ext cx="228602" cy="188054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20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3500379" y="4601283"/>
              <a:ext cx="109842" cy="188054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20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23" name="모서리가 둥근 사각형 설명선 22"/>
            <p:cNvSpPr/>
            <p:nvPr/>
          </p:nvSpPr>
          <p:spPr>
            <a:xfrm>
              <a:off x="646769" y="4788506"/>
              <a:ext cx="1638610" cy="454897"/>
            </a:xfrm>
            <a:prstGeom prst="wedgeRoundRectCallout">
              <a:avLst>
                <a:gd name="adj1" fmla="val -34618"/>
                <a:gd name="adj2" fmla="val 84696"/>
                <a:gd name="adj3" fmla="val 16667"/>
              </a:avLst>
            </a:pr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900" b="1">
                  <a:latin typeface="+mn-ea"/>
                </a:rPr>
                <a:t>업무계획서를 제출할</a:t>
              </a:r>
            </a:p>
            <a:p>
              <a:pPr algn="ctr">
                <a:defRPr/>
              </a:pPr>
              <a:r>
                <a:rPr lang="ko-KR" altLang="en-US" sz="900" b="1">
                  <a:latin typeface="+mn-ea"/>
                </a:rPr>
                <a:t>근로지를 선택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b="1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1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업무스케줄</a:t>
            </a:r>
          </a:p>
        </p:txBody>
      </p:sp>
      <p:sp>
        <p:nvSpPr>
          <p:cNvPr id="39" name="직사각형 38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2" name="TextBox 2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진행절차</a:t>
              </a:r>
            </a:p>
          </p:txBody>
        </p:sp>
        <p:grpSp>
          <p:nvGrpSpPr>
            <p:cNvPr id="19" name="그룹 1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chemeClr val="accent5">
                <a:lumMod val="50000"/>
              </a:schemeClr>
            </a:solidFill>
          </p:grpSpPr>
          <p:sp>
            <p:nvSpPr>
              <p:cNvPr id="20" name="순서도: 대체 처리 1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100" b="1" spc="-300">
                    <a:latin typeface="+mn-ea"/>
                  </a:rPr>
                  <a:t>02</a:t>
                </a:r>
                <a:endParaRPr lang="ko-KR" altLang="en-US" sz="3100" b="1" spc="-300">
                  <a:latin typeface="+mn-ea"/>
                </a:endParaRPr>
              </a:p>
            </p:txBody>
          </p:sp>
          <p:sp>
            <p:nvSpPr>
              <p:cNvPr id="21" name="순서도: 병합 2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24</a:t>
            </a:fld>
            <a:endParaRPr lang="en-US" altLang="en-US"/>
          </a:p>
        </p:txBody>
      </p:sp>
      <p:pic>
        <p:nvPicPr>
          <p:cNvPr id="49" name="그림 48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331640" y="1656184"/>
            <a:ext cx="6067162" cy="4653136"/>
          </a:xfrm>
          <a:prstGeom prst="rect">
            <a:avLst/>
          </a:prstGeom>
        </p:spPr>
      </p:pic>
      <p:sp>
        <p:nvSpPr>
          <p:cNvPr id="29" name="타원 28"/>
          <p:cNvSpPr>
            <a:spLocks noChangeArrowheads="1"/>
          </p:cNvSpPr>
          <p:nvPr/>
        </p:nvSpPr>
        <p:spPr>
          <a:xfrm>
            <a:off x="2051720" y="3978255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9pPr>
          </a:lstStyle>
          <a:p>
            <a:pPr algn="ctr">
              <a:defRPr/>
            </a:pPr>
            <a:r>
              <a:rPr lang="en-US" altLang="ko-KR" b="1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26" name="모서리가 둥근 사각형 설명선 25"/>
          <p:cNvSpPr/>
          <p:nvPr/>
        </p:nvSpPr>
        <p:spPr>
          <a:xfrm>
            <a:off x="3866173" y="3429000"/>
            <a:ext cx="1411654" cy="425091"/>
          </a:xfrm>
          <a:prstGeom prst="wedgeRoundRectCallout">
            <a:avLst>
              <a:gd name="adj1" fmla="val -22813"/>
              <a:gd name="adj2" fmla="val 84697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900" b="1">
                <a:latin typeface="+mn-ea"/>
              </a:rPr>
              <a:t>근로기간 설정 후</a:t>
            </a:r>
            <a:r>
              <a:rPr lang="en-US" altLang="ko-KR" sz="900" b="1">
                <a:latin typeface="+mn-ea"/>
              </a:rPr>
              <a:t>, </a:t>
            </a:r>
            <a:br>
              <a:rPr lang="en-US" altLang="ko-KR" sz="900" b="1">
                <a:latin typeface="+mn-ea"/>
              </a:rPr>
            </a:br>
            <a:r>
              <a:rPr lang="ko-KR" altLang="en-US" sz="900" b="1">
                <a:latin typeface="+mn-ea"/>
              </a:rPr>
              <a:t>근로시간</a:t>
            </a:r>
            <a:r>
              <a:rPr lang="en-US" altLang="ko-KR" sz="900" b="1">
                <a:latin typeface="+mn-ea"/>
              </a:rPr>
              <a:t>(</a:t>
            </a:r>
            <a:r>
              <a:rPr lang="ko-KR" altLang="en-US" sz="900" b="1">
                <a:latin typeface="+mn-ea"/>
              </a:rPr>
              <a:t>예상</a:t>
            </a:r>
            <a:r>
              <a:rPr lang="en-US" altLang="ko-KR" sz="900" b="1">
                <a:latin typeface="+mn-ea"/>
              </a:rPr>
              <a:t>) </a:t>
            </a:r>
            <a:r>
              <a:rPr lang="ko-KR" altLang="en-US" sz="900" b="1">
                <a:latin typeface="+mn-ea"/>
              </a:rPr>
              <a:t>입력</a:t>
            </a:r>
          </a:p>
        </p:txBody>
      </p:sp>
      <p:sp>
        <p:nvSpPr>
          <p:cNvPr id="30" name="직사각형 29"/>
          <p:cNvSpPr/>
          <p:nvPr/>
        </p:nvSpPr>
        <p:spPr>
          <a:xfrm>
            <a:off x="2339752" y="4077072"/>
            <a:ext cx="2592288" cy="173226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39752" y="5847075"/>
            <a:ext cx="3005562" cy="24622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000" b="1" i="1">
                <a:solidFill>
                  <a:srgbClr val="FF0000"/>
                </a:solidFill>
                <a:latin typeface="+mn-ea"/>
              </a:rPr>
              <a:t>실제로 하게 될 업무를 상세히 작성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b="1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1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업무스케줄</a:t>
            </a:r>
          </a:p>
        </p:txBody>
      </p:sp>
      <p:sp>
        <p:nvSpPr>
          <p:cNvPr id="39" name="직사각형 38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2" name="TextBox 2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진행절차</a:t>
              </a:r>
            </a:p>
          </p:txBody>
        </p:sp>
        <p:grpSp>
          <p:nvGrpSpPr>
            <p:cNvPr id="19" name="그룹 1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chemeClr val="accent5">
                <a:lumMod val="50000"/>
              </a:schemeClr>
            </a:solidFill>
          </p:grpSpPr>
          <p:sp>
            <p:nvSpPr>
              <p:cNvPr id="20" name="순서도: 대체 처리 1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100" b="1" spc="-300">
                    <a:latin typeface="+mn-ea"/>
                  </a:rPr>
                  <a:t>02</a:t>
                </a:r>
                <a:endParaRPr lang="ko-KR" altLang="en-US" sz="3100" b="1" spc="-300">
                  <a:latin typeface="+mn-ea"/>
                </a:endParaRPr>
              </a:p>
            </p:txBody>
          </p:sp>
          <p:sp>
            <p:nvSpPr>
              <p:cNvPr id="21" name="순서도: 병합 2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25</a:t>
            </a:fld>
            <a:endParaRPr lang="en-US" altLang="en-US"/>
          </a:p>
        </p:txBody>
      </p:sp>
      <p:pic>
        <p:nvPicPr>
          <p:cNvPr id="49" name="그림 48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331640" y="1656184"/>
            <a:ext cx="6067162" cy="4653136"/>
          </a:xfrm>
          <a:prstGeom prst="rect">
            <a:avLst/>
          </a:prstGeom>
        </p:spPr>
      </p:pic>
      <p:sp>
        <p:nvSpPr>
          <p:cNvPr id="29" name="타원 28"/>
          <p:cNvSpPr>
            <a:spLocks noChangeArrowheads="1"/>
          </p:cNvSpPr>
          <p:nvPr/>
        </p:nvSpPr>
        <p:spPr>
          <a:xfrm>
            <a:off x="2051720" y="3978255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9pPr>
          </a:lstStyle>
          <a:p>
            <a:pPr algn="ctr">
              <a:defRPr/>
            </a:pPr>
            <a:r>
              <a:rPr lang="en-US" altLang="ko-KR" b="1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26" name="모서리가 둥근 사각형 설명선 25"/>
          <p:cNvSpPr/>
          <p:nvPr/>
        </p:nvSpPr>
        <p:spPr>
          <a:xfrm>
            <a:off x="3866173" y="3429000"/>
            <a:ext cx="1411654" cy="425091"/>
          </a:xfrm>
          <a:prstGeom prst="wedgeRoundRectCallout">
            <a:avLst>
              <a:gd name="adj1" fmla="val -22813"/>
              <a:gd name="adj2" fmla="val 84697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900" b="1">
                <a:latin typeface="+mn-ea"/>
              </a:rPr>
              <a:t>근로기간 설정 후</a:t>
            </a:r>
            <a:r>
              <a:rPr lang="en-US" altLang="ko-KR" sz="900" b="1">
                <a:latin typeface="+mn-ea"/>
              </a:rPr>
              <a:t>, </a:t>
            </a:r>
            <a:br>
              <a:rPr lang="en-US" altLang="ko-KR" sz="900" b="1">
                <a:latin typeface="+mn-ea"/>
              </a:rPr>
            </a:br>
            <a:r>
              <a:rPr lang="ko-KR" altLang="en-US" sz="900" b="1">
                <a:latin typeface="+mn-ea"/>
              </a:rPr>
              <a:t>근로시간</a:t>
            </a:r>
            <a:r>
              <a:rPr lang="en-US" altLang="ko-KR" sz="900" b="1">
                <a:latin typeface="+mn-ea"/>
              </a:rPr>
              <a:t>(</a:t>
            </a:r>
            <a:r>
              <a:rPr lang="ko-KR" altLang="en-US" sz="900" b="1">
                <a:latin typeface="+mn-ea"/>
              </a:rPr>
              <a:t>예상</a:t>
            </a:r>
            <a:r>
              <a:rPr lang="en-US" altLang="ko-KR" sz="900" b="1">
                <a:latin typeface="+mn-ea"/>
              </a:rPr>
              <a:t>) </a:t>
            </a:r>
            <a:r>
              <a:rPr lang="ko-KR" altLang="en-US" sz="900" b="1">
                <a:latin typeface="+mn-ea"/>
              </a:rPr>
              <a:t>입력</a:t>
            </a:r>
          </a:p>
        </p:txBody>
      </p:sp>
      <p:sp>
        <p:nvSpPr>
          <p:cNvPr id="30" name="직사각형 29"/>
          <p:cNvSpPr/>
          <p:nvPr/>
        </p:nvSpPr>
        <p:spPr>
          <a:xfrm>
            <a:off x="2339752" y="4077072"/>
            <a:ext cx="2592288" cy="173226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39752" y="5847075"/>
            <a:ext cx="3005562" cy="24622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000" b="1" i="1">
                <a:solidFill>
                  <a:srgbClr val="FF0000"/>
                </a:solidFill>
                <a:latin typeface="+mn-ea"/>
              </a:rPr>
              <a:t>실제로 하게 될 업무를 상세히 작성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1640" y="1721941"/>
            <a:ext cx="6015987" cy="4605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929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5" name="TextBox 18"/>
          <p:cNvSpPr txBox="1"/>
          <p:nvPr/>
        </p:nvSpPr>
        <p:spPr>
          <a:xfrm>
            <a:off x="6888957" y="9777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안전교육이수보고서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F1E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501013" y="1988840"/>
              <a:ext cx="7338211" cy="33085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안전 및 부정근로 예방 교육 이수보고서를 작성하고 홈페이지에 제출할 경우 출근부</a:t>
              </a:r>
              <a:r>
                <a:rPr lang="en-US" altLang="ko-KR" sz="1900" b="1" dirty="0" smtClean="0">
                  <a:solidFill>
                    <a:srgbClr val="5D2884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작성 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홈페이지에서 양식을 다운받아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교육내용을 작성하여 업로드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교육이수보고서 작성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7030A0"/>
                  </a:solidFill>
                  <a:latin typeface="+mn-ea"/>
                </a:rPr>
                <a:t>교육사진 첨부 필수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근로지 담당자의 서명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 기입된 안전교육이수보고서만 인정</a:t>
              </a: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교육 이수시간의 경우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최소 </a:t>
              </a:r>
              <a:r>
                <a:rPr lang="en-US" altLang="ko-KR" sz="1900" b="1" dirty="0" smtClean="0">
                  <a:solidFill>
                    <a:srgbClr val="5D2884"/>
                  </a:solidFill>
                  <a:latin typeface="+mn-ea"/>
                </a:rPr>
                <a:t>1</a:t>
              </a: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시간 이상 근로시간으로 인정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단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출근부 입력 시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“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안전 및 부정근로 예방교육 이수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”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명시</a:t>
              </a: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4794" y="679119"/>
            <a:ext cx="789744" cy="5918233"/>
            <a:chOff x="334794" y="679119"/>
            <a:chExt cx="789744" cy="5918233"/>
          </a:xfrm>
        </p:grpSpPr>
        <p:sp>
          <p:nvSpPr>
            <p:cNvPr id="26" name="갈매기형 수장 25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28" name="갈매기형 수장 27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29" name="갈매기형 수장 28"/>
            <p:cNvSpPr/>
            <p:nvPr/>
          </p:nvSpPr>
          <p:spPr>
            <a:xfrm rot="5400000">
              <a:off x="337342" y="4108143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5D2884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교육</a:t>
              </a:r>
              <a:endParaRPr lang="en-US" altLang="ko-KR" sz="1400" b="1" spc="-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이수보고</a:t>
              </a:r>
              <a:r>
                <a:rPr lang="ko-KR" altLang="en-US" sz="1400" b="1" spc="-3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서</a:t>
              </a:r>
              <a:endParaRPr lang="en-US" altLang="ko-KR" sz="1400" b="1" spc="-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30" name="갈매기형 수장 29"/>
            <p:cNvSpPr/>
            <p:nvPr/>
          </p:nvSpPr>
          <p:spPr>
            <a:xfrm rot="5400000">
              <a:off x="420983" y="288548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36" name="갈매기형 수장 35"/>
            <p:cNvSpPr/>
            <p:nvPr/>
          </p:nvSpPr>
          <p:spPr>
            <a:xfrm rot="5400000">
              <a:off x="416139" y="231355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표</a:t>
              </a:r>
            </a:p>
          </p:txBody>
        </p:sp>
        <p:sp>
          <p:nvSpPr>
            <p:cNvPr id="39" name="갈매기형 수장 38"/>
            <p:cNvSpPr/>
            <p:nvPr/>
          </p:nvSpPr>
          <p:spPr>
            <a:xfrm rot="5400000">
              <a:off x="419549" y="475886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입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력</a:t>
              </a:r>
            </a:p>
          </p:txBody>
        </p:sp>
        <p:sp>
          <p:nvSpPr>
            <p:cNvPr id="40" name="갈매기형 수장 39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41" name="갈매기형 수장 40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42" name="갈매기형 수장 41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  <p:sp>
          <p:nvSpPr>
            <p:cNvPr id="43" name="갈매기형 수장 42"/>
            <p:cNvSpPr/>
            <p:nvPr/>
          </p:nvSpPr>
          <p:spPr>
            <a:xfrm rot="5400000">
              <a:off x="429906" y="345741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31" name="그룹 30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5D2884"/>
            </a:solidFill>
          </p:grpSpPr>
          <p:sp>
            <p:nvSpPr>
              <p:cNvPr id="32" name="순서도: 대체 처리 31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3" name="순서도: 병합 32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4" name="TextBox 33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5D2884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5D2884"/>
                </a:solidFill>
                <a:latin typeface="+mn-ea"/>
              </a:endParaRP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3274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23" name="TextBox 18"/>
          <p:cNvSpPr txBox="1"/>
          <p:nvPr/>
        </p:nvSpPr>
        <p:spPr>
          <a:xfrm>
            <a:off x="6888957" y="9777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안전교육이수보고서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19181" y="980728"/>
            <a:ext cx="8117395" cy="1224136"/>
            <a:chOff x="519181" y="980728"/>
            <a:chExt cx="8117395" cy="1224136"/>
          </a:xfrm>
        </p:grpSpPr>
        <p:sp>
          <p:nvSpPr>
            <p:cNvPr id="21" name="TextBox 20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5D2884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5D2884"/>
                </a:solidFill>
                <a:latin typeface="+mn-ea"/>
              </a:endParaRPr>
            </a:p>
          </p:txBody>
        </p:sp>
        <p:sp>
          <p:nvSpPr>
            <p:cNvPr id="39" name="모서리가 둥근 직사각형 38"/>
            <p:cNvSpPr/>
            <p:nvPr/>
          </p:nvSpPr>
          <p:spPr>
            <a:xfrm>
              <a:off x="519181" y="1738908"/>
              <a:ext cx="8117395" cy="465956"/>
            </a:xfrm>
            <a:prstGeom prst="roundRect">
              <a:avLst>
                <a:gd name="adj" fmla="val 50000"/>
              </a:avLst>
            </a:prstGeom>
            <a:solidFill>
              <a:srgbClr val="F1E8F8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spc="-150" dirty="0">
                  <a:solidFill>
                    <a:srgbClr val="5D2884"/>
                  </a:solidFill>
                  <a:latin typeface="+mn-ea"/>
                </a:rPr>
                <a:t>장학금</a:t>
              </a:r>
              <a:r>
                <a:rPr lang="en-US" altLang="ko-KR" sz="1600" b="1" spc="-150" dirty="0">
                  <a:solidFill>
                    <a:srgbClr val="5D2884"/>
                  </a:solidFill>
                  <a:latin typeface="+mn-ea"/>
                </a:rPr>
                <a:t>&gt;</a:t>
              </a:r>
              <a:r>
                <a:rPr lang="ko-KR" altLang="en-US" sz="1600" b="1" spc="-150" dirty="0">
                  <a:solidFill>
                    <a:srgbClr val="5D2884"/>
                  </a:solidFill>
                  <a:latin typeface="+mn-ea"/>
                </a:rPr>
                <a:t>국가 근로 및 취업연계장학금</a:t>
              </a:r>
              <a:r>
                <a:rPr lang="en-US" altLang="ko-KR" sz="1600" b="1" spc="-150" dirty="0">
                  <a:solidFill>
                    <a:srgbClr val="5D2884"/>
                  </a:solidFill>
                  <a:latin typeface="+mn-ea"/>
                </a:rPr>
                <a:t>&gt;</a:t>
              </a:r>
              <a:r>
                <a:rPr lang="ko-KR" altLang="en-US" sz="1600" b="1" spc="-150" dirty="0">
                  <a:solidFill>
                    <a:srgbClr val="5D2884"/>
                  </a:solidFill>
                  <a:latin typeface="+mn-ea"/>
                </a:rPr>
                <a:t>국가근로장학금</a:t>
              </a:r>
              <a:r>
                <a:rPr lang="en-US" altLang="ko-KR" sz="1600" b="1" spc="-150" dirty="0">
                  <a:solidFill>
                    <a:srgbClr val="5D2884"/>
                  </a:solidFill>
                  <a:latin typeface="+mn-ea"/>
                </a:rPr>
                <a:t>&gt;</a:t>
              </a:r>
              <a:r>
                <a:rPr lang="ko-KR" altLang="en-US" sz="1600" b="1" spc="-150" dirty="0">
                  <a:solidFill>
                    <a:srgbClr val="5D2884"/>
                  </a:solidFill>
                  <a:latin typeface="+mn-ea"/>
                </a:rPr>
                <a:t>근로장학관리</a:t>
              </a:r>
              <a:r>
                <a:rPr lang="en-US" altLang="ko-KR" sz="1600" b="1" spc="-150" dirty="0" smtClean="0">
                  <a:solidFill>
                    <a:srgbClr val="5D2884"/>
                  </a:solidFill>
                  <a:latin typeface="+mn-ea"/>
                </a:rPr>
                <a:t>&gt; </a:t>
              </a:r>
              <a:r>
                <a:rPr lang="ko-KR" altLang="en-US" sz="1600" b="1" spc="-150" dirty="0" smtClean="0">
                  <a:solidFill>
                    <a:srgbClr val="5D2884"/>
                  </a:solidFill>
                  <a:latin typeface="+mn-ea"/>
                </a:rPr>
                <a:t>교육이수보고서관리</a:t>
              </a:r>
              <a:endParaRPr lang="ko-KR" altLang="en-US" sz="1600" b="1" spc="-150" dirty="0">
                <a:solidFill>
                  <a:srgbClr val="5D2884"/>
                </a:solidFill>
                <a:latin typeface="+mn-ea"/>
              </a:endParaRPr>
            </a:p>
          </p:txBody>
        </p:sp>
        <p:grpSp>
          <p:nvGrpSpPr>
            <p:cNvPr id="18" name="그룹 17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5D2884"/>
            </a:solidFill>
          </p:grpSpPr>
          <p:sp>
            <p:nvSpPr>
              <p:cNvPr id="19" name="순서도: 대체 처리 18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0" name="순서도: 병합 19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41" name="직사각형 40"/>
          <p:cNvSpPr/>
          <p:nvPr/>
        </p:nvSpPr>
        <p:spPr>
          <a:xfrm>
            <a:off x="152878" y="2412010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9735" y="2564908"/>
            <a:ext cx="2815228" cy="3686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그룹 8"/>
          <p:cNvGrpSpPr/>
          <p:nvPr/>
        </p:nvGrpSpPr>
        <p:grpSpPr>
          <a:xfrm>
            <a:off x="394521" y="3092936"/>
            <a:ext cx="5381199" cy="2363978"/>
            <a:chOff x="394521" y="3092936"/>
            <a:chExt cx="5381199" cy="2363978"/>
          </a:xfrm>
        </p:grpSpPr>
        <p:pic>
          <p:nvPicPr>
            <p:cNvPr id="5122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4521" y="3092936"/>
              <a:ext cx="5365735" cy="22310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2" name="직사각형 21"/>
            <p:cNvSpPr/>
            <p:nvPr/>
          </p:nvSpPr>
          <p:spPr>
            <a:xfrm>
              <a:off x="4704914" y="4989829"/>
              <a:ext cx="476567" cy="146713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sp>
          <p:nvSpPr>
            <p:cNvPr id="24" name="타원 23"/>
            <p:cNvSpPr>
              <a:spLocks noChangeArrowheads="1"/>
            </p:cNvSpPr>
            <p:nvPr/>
          </p:nvSpPr>
          <p:spPr bwMode="auto">
            <a:xfrm>
              <a:off x="4420914" y="4941768"/>
              <a:ext cx="253297" cy="242833"/>
            </a:xfrm>
            <a:prstGeom prst="ellipse">
              <a:avLst/>
            </a:prstGeom>
            <a:solidFill>
              <a:srgbClr val="FFFF00"/>
            </a:solidFill>
            <a:ln w="38100" algn="ctr">
              <a:solidFill>
                <a:srgbClr val="FF0000"/>
              </a:solidFill>
              <a:round/>
              <a:headEnd/>
              <a:tailEnd/>
            </a:ln>
          </p:spPr>
          <p:txBody>
            <a:bodyPr lIns="0" tIns="0" rIns="0" bIns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9pPr>
            </a:lstStyle>
            <a:p>
              <a:pPr algn="ctr"/>
              <a:r>
                <a:rPr lang="en-US" altLang="ko-KR" b="1" dirty="0" smtClean="0">
                  <a:solidFill>
                    <a:srgbClr val="000000"/>
                  </a:solidFill>
                  <a:latin typeface="+mn-ea"/>
                  <a:ea typeface="+mn-ea"/>
                </a:rPr>
                <a:t>1</a:t>
              </a:r>
              <a:endParaRPr lang="ko-KR" altLang="en-US" b="1" dirty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pic>
          <p:nvPicPr>
            <p:cNvPr id="25" name="Picture 4" descr="C:\Users\koo-kim-home\Desktop\독수리\hand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18807330">
              <a:off x="4948044" y="4993176"/>
              <a:ext cx="483966" cy="4435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1" name="직사각형 30"/>
            <p:cNvSpPr/>
            <p:nvPr/>
          </p:nvSpPr>
          <p:spPr>
            <a:xfrm>
              <a:off x="1862167" y="4869160"/>
              <a:ext cx="1341681" cy="2264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pic>
          <p:nvPicPr>
            <p:cNvPr id="3074" name="Picture 2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323" t="19936" r="4624" b="41452"/>
            <a:stretch/>
          </p:blipFill>
          <p:spPr bwMode="auto">
            <a:xfrm>
              <a:off x="394521" y="3092936"/>
              <a:ext cx="5381199" cy="1263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0" name="TextBox 29"/>
            <p:cNvSpPr txBox="1"/>
            <p:nvPr/>
          </p:nvSpPr>
          <p:spPr>
            <a:xfrm>
              <a:off x="1021352" y="4600178"/>
              <a:ext cx="287259" cy="184666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600" b="1" spc="-15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2018</a:t>
              </a:r>
              <a:endParaRPr lang="ko-KR" altLang="en-US" sz="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481203" y="4600178"/>
              <a:ext cx="210315" cy="184666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2</a:t>
              </a:r>
              <a:endParaRPr lang="ko-KR" altLang="en-US" sz="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2053755" y="4629387"/>
              <a:ext cx="1030901" cy="1630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3696509" y="4621767"/>
              <a:ext cx="1030901" cy="1630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29" name="모서리가 둥근 사각형 설명선 28"/>
            <p:cNvSpPr/>
            <p:nvPr/>
          </p:nvSpPr>
          <p:spPr>
            <a:xfrm>
              <a:off x="3109274" y="4256028"/>
              <a:ext cx="2016225" cy="454897"/>
            </a:xfrm>
            <a:prstGeom prst="wedgeRoundRectCallout">
              <a:avLst>
                <a:gd name="adj1" fmla="val 38369"/>
                <a:gd name="adj2" fmla="val 86630"/>
                <a:gd name="adj3" fmla="val 16667"/>
              </a:avLst>
            </a:pr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r>
                <a:rPr lang="ko-KR" altLang="en-US" sz="900" b="1" dirty="0" smtClean="0">
                  <a:latin typeface="+mn-ea"/>
                </a:rPr>
                <a:t>양식을 </a:t>
              </a:r>
              <a:r>
                <a:rPr lang="ko-KR" altLang="en-US" sz="900" b="1" dirty="0" err="1" smtClean="0">
                  <a:latin typeface="+mn-ea"/>
                </a:rPr>
                <a:t>다운로드하여</a:t>
              </a:r>
              <a:r>
                <a:rPr lang="ko-KR" altLang="en-US" sz="900" b="1" dirty="0" smtClean="0">
                  <a:latin typeface="+mn-ea"/>
                </a:rPr>
                <a:t> </a:t>
              </a:r>
              <a:r>
                <a:rPr lang="ko-KR" altLang="en-US" sz="900" b="1" dirty="0" err="1" smtClean="0">
                  <a:latin typeface="+mn-ea"/>
                </a:rPr>
                <a:t>근로지에서</a:t>
              </a:r>
              <a:r>
                <a:rPr lang="en-US" altLang="ko-KR" sz="900" b="1" dirty="0" smtClean="0">
                  <a:latin typeface="+mn-ea"/>
                </a:rPr>
                <a:t/>
              </a:r>
              <a:br>
                <a:rPr lang="en-US" altLang="ko-KR" sz="900" b="1" dirty="0" smtClean="0">
                  <a:latin typeface="+mn-ea"/>
                </a:rPr>
              </a:br>
              <a:r>
                <a:rPr lang="ko-KR" altLang="en-US" sz="900" b="1" dirty="0" smtClean="0">
                  <a:latin typeface="+mn-ea"/>
                </a:rPr>
                <a:t>받은 교육내용을 작성하여 업로드</a:t>
              </a:r>
            </a:p>
          </p:txBody>
        </p:sp>
        <p:pic>
          <p:nvPicPr>
            <p:cNvPr id="36" name="Picture 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9632" y="4146364"/>
              <a:ext cx="964784" cy="1996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7" name="Picture 3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525" t="40427" r="64257" b="56340"/>
            <a:stretch/>
          </p:blipFill>
          <p:spPr bwMode="auto">
            <a:xfrm>
              <a:off x="1259632" y="4151279"/>
              <a:ext cx="963170" cy="1874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7325" y="3336185"/>
              <a:ext cx="1751969" cy="3088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8" name="직사각형 37"/>
            <p:cNvSpPr/>
            <p:nvPr/>
          </p:nvSpPr>
          <p:spPr>
            <a:xfrm>
              <a:off x="1070909" y="4631525"/>
              <a:ext cx="188723" cy="1609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1468403" y="4629387"/>
              <a:ext cx="188723" cy="1609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1242069" y="4166302"/>
              <a:ext cx="210703" cy="164611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dirty="0" smtClean="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1699495" y="4184726"/>
              <a:ext cx="162672" cy="126973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dirty="0" smtClean="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</p:grpSp>
      <p:cxnSp>
        <p:nvCxnSpPr>
          <p:cNvPr id="26" name="직선 화살표 연결선 25"/>
          <p:cNvCxnSpPr>
            <a:stCxn id="22" idx="0"/>
          </p:cNvCxnSpPr>
          <p:nvPr/>
        </p:nvCxnSpPr>
        <p:spPr>
          <a:xfrm flipV="1">
            <a:off x="4943198" y="4483476"/>
            <a:ext cx="1068962" cy="506353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3221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23" name="TextBox 18"/>
          <p:cNvSpPr txBox="1"/>
          <p:nvPr/>
        </p:nvSpPr>
        <p:spPr>
          <a:xfrm>
            <a:off x="6888957" y="9777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안전교육이수보고서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1" name="TextBox 20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5D2884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5D2884"/>
                </a:solidFill>
                <a:latin typeface="+mn-ea"/>
              </a:endParaRPr>
            </a:p>
          </p:txBody>
        </p:sp>
        <p:grpSp>
          <p:nvGrpSpPr>
            <p:cNvPr id="18" name="그룹 17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5D2884"/>
            </a:solidFill>
          </p:grpSpPr>
          <p:sp>
            <p:nvSpPr>
              <p:cNvPr id="19" name="순서도: 대체 처리 18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0" name="순서도: 병합 19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41" name="직사각형 40"/>
          <p:cNvSpPr/>
          <p:nvPr/>
        </p:nvSpPr>
        <p:spPr>
          <a:xfrm>
            <a:off x="152878" y="2412010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521" y="3092936"/>
            <a:ext cx="5365735" cy="2231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807330">
            <a:off x="5213062" y="5102235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직사각형 30"/>
          <p:cNvSpPr/>
          <p:nvPr/>
        </p:nvSpPr>
        <p:spPr>
          <a:xfrm>
            <a:off x="1862167" y="4869160"/>
            <a:ext cx="1341681" cy="2264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3" t="19936" r="4624" b="41452"/>
          <a:stretch/>
        </p:blipFill>
        <p:spPr bwMode="auto">
          <a:xfrm>
            <a:off x="394521" y="3092936"/>
            <a:ext cx="5381199" cy="1263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1021352" y="4600178"/>
            <a:ext cx="287259" cy="18466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ko-KR" sz="6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rPr>
              <a:t>2018</a:t>
            </a:r>
            <a:endParaRPr lang="ko-KR" altLang="en-US" sz="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481203" y="4600178"/>
            <a:ext cx="210315" cy="18466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ko-KR" sz="600" b="1" spc="-15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rPr>
              <a:t>2</a:t>
            </a:r>
            <a:endParaRPr lang="ko-KR" altLang="en-US" sz="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2053755" y="4629387"/>
            <a:ext cx="1030901" cy="1630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696509" y="4621767"/>
            <a:ext cx="1030901" cy="1630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6522304" y="3295416"/>
            <a:ext cx="369828" cy="815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468999" y="4574160"/>
            <a:ext cx="202561" cy="22040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37" name="타원 36"/>
          <p:cNvSpPr>
            <a:spLocks noChangeArrowheads="1"/>
          </p:cNvSpPr>
          <p:nvPr/>
        </p:nvSpPr>
        <p:spPr bwMode="auto">
          <a:xfrm>
            <a:off x="179512" y="4562945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127637" y="4981891"/>
            <a:ext cx="356230" cy="1477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cxnSp>
        <p:nvCxnSpPr>
          <p:cNvPr id="43" name="직선 화살표 연결선 42"/>
          <p:cNvCxnSpPr/>
          <p:nvPr/>
        </p:nvCxnSpPr>
        <p:spPr>
          <a:xfrm flipV="1">
            <a:off x="5271486" y="4356340"/>
            <a:ext cx="510967" cy="639472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타원 43"/>
          <p:cNvSpPr>
            <a:spLocks noChangeArrowheads="1"/>
          </p:cNvSpPr>
          <p:nvPr/>
        </p:nvSpPr>
        <p:spPr bwMode="auto">
          <a:xfrm>
            <a:off x="5086959" y="4701137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3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45" name="모서리가 둥근 사각형 설명선 44"/>
          <p:cNvSpPr/>
          <p:nvPr/>
        </p:nvSpPr>
        <p:spPr>
          <a:xfrm>
            <a:off x="315641" y="3941660"/>
            <a:ext cx="1638610" cy="454897"/>
          </a:xfrm>
          <a:prstGeom prst="wedgeRoundRectCallout">
            <a:avLst>
              <a:gd name="adj1" fmla="val -34618"/>
              <a:gd name="adj2" fmla="val 84696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교육이수보고서를</a:t>
            </a:r>
            <a:r>
              <a:rPr lang="en-US" altLang="ko-KR" sz="900" b="1" dirty="0" smtClean="0">
                <a:latin typeface="+mn-ea"/>
              </a:rPr>
              <a:t/>
            </a:r>
            <a:br>
              <a:rPr lang="en-US" altLang="ko-KR" sz="900" b="1" dirty="0" smtClean="0">
                <a:latin typeface="+mn-ea"/>
              </a:rPr>
            </a:br>
            <a:r>
              <a:rPr lang="ko-KR" altLang="en-US" sz="900" b="1" dirty="0" smtClean="0">
                <a:latin typeface="+mn-ea"/>
              </a:rPr>
              <a:t>제출할</a:t>
            </a:r>
            <a:r>
              <a:rPr lang="en-US" altLang="ko-KR" sz="900" b="1" dirty="0">
                <a:latin typeface="+mn-ea"/>
              </a:rPr>
              <a:t> </a:t>
            </a:r>
            <a:r>
              <a:rPr lang="ko-KR" altLang="en-US" sz="900" b="1" dirty="0" err="1" smtClean="0">
                <a:latin typeface="+mn-ea"/>
              </a:rPr>
              <a:t>근로지를</a:t>
            </a:r>
            <a:r>
              <a:rPr lang="ko-KR" altLang="en-US" sz="900" b="1" dirty="0" smtClean="0">
                <a:latin typeface="+mn-ea"/>
              </a:rPr>
              <a:t> 선택</a:t>
            </a:r>
          </a:p>
        </p:txBody>
      </p:sp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8758" y="1231418"/>
            <a:ext cx="4022332" cy="3075930"/>
          </a:xfrm>
          <a:prstGeom prst="rect">
            <a:avLst/>
          </a:prstGeom>
          <a:noFill/>
          <a:ln w="19050">
            <a:solidFill>
              <a:srgbClr val="0E6B9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325" y="3336185"/>
            <a:ext cx="1751969" cy="308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" name="직사각형 39"/>
          <p:cNvSpPr/>
          <p:nvPr/>
        </p:nvSpPr>
        <p:spPr>
          <a:xfrm>
            <a:off x="1070909" y="4631525"/>
            <a:ext cx="188723" cy="1609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1454627" y="4620667"/>
            <a:ext cx="188723" cy="1609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1340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5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출근부 입력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FAEA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501013" y="1988840"/>
              <a:ext cx="7175443" cy="42473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err="1" smtClean="0">
                  <a:solidFill>
                    <a:srgbClr val="D341A9"/>
                  </a:solidFill>
                  <a:latin typeface="+mn-ea"/>
                </a:rPr>
                <a:t>출되근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 전후 즉시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근로한 내용을 홈페이지 또는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모바일 </a:t>
              </a:r>
              <a:r>
                <a:rPr lang="ko-KR" altLang="en-US" sz="1900" b="1" dirty="0" err="1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어</a:t>
              </a:r>
              <a:r>
                <a:rPr lang="ko-KR" altLang="en-US" sz="1900" b="1" dirty="0" err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플</a:t>
              </a:r>
              <a:r>
                <a:rPr lang="ko-KR" altLang="en-US" sz="1900" b="1" dirty="0" err="1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에서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출근부 입력해야 함</a:t>
              </a: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D341A9"/>
                </a:buClr>
              </a:pP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-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모바일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: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출근과 동시에 출근 버튼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퇴근과 동시에 </a:t>
              </a:r>
              <a:r>
                <a:rPr lang="ko-KR" altLang="en-US" sz="1900" b="1" dirty="0" err="1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퇴근버튼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누를 것</a:t>
              </a: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D341A9"/>
                </a:buClr>
              </a:pP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-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홈페이지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: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퇴근 후 홈페이지에서 출근부 입력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err="1" smtClean="0">
                  <a:solidFill>
                    <a:srgbClr val="D341A9"/>
                  </a:solidFill>
                  <a:latin typeface="+mn-ea"/>
                </a:rPr>
                <a:t>근로학생은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 근로 당일 이후 출근부 입력이 불가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하며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입력하지 않은 시간에 대해서는 장학금을 받을 수 없음</a:t>
              </a: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D341A9"/>
                </a:buClr>
              </a:pPr>
              <a:r>
                <a:rPr lang="en-US" altLang="ko-KR" sz="2000" b="1" dirty="0" smtClean="0">
                  <a:solidFill>
                    <a:srgbClr val="355DA5"/>
                  </a:solidFill>
                  <a:latin typeface="+mn-ea"/>
                </a:rPr>
                <a:t> </a:t>
              </a: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학기 중 근로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학업시간표에 등록한 시간에 근로한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내용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은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본인 입력이 인정되지 않으며 출근부 입력 또한 불가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en-US" altLang="ko-KR" sz="2400" b="1" dirty="0">
                  <a:solidFill>
                    <a:srgbClr val="355DA5"/>
                  </a:solidFill>
                  <a:latin typeface="+mn-ea"/>
                </a:rPr>
                <a:t> </a:t>
              </a:r>
              <a:r>
                <a:rPr lang="en-US" altLang="ko-KR" sz="20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※ </a:t>
              </a:r>
              <a:r>
                <a:rPr lang="en-US" altLang="ko-KR" sz="20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20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단</a:t>
              </a:r>
              <a:r>
                <a:rPr lang="en-US" altLang="ko-KR" sz="20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봉사유형은  근로장학생이 수혜대학생과 동일 학업시간에 </a:t>
              </a:r>
              <a:endParaRPr lang="en-US" altLang="ko-KR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수업지원을 위한 근로활동이 가능하나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본인 입력이 불가하므로 </a:t>
              </a:r>
              <a:endParaRPr lang="en-US" altLang="ko-KR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소속대학 담당자 또는 </a:t>
              </a:r>
              <a:r>
                <a:rPr lang="ko-KR" altLang="en-US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근로기관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담당자가 등록 가능</a:t>
              </a:r>
              <a:endParaRPr lang="en-US" altLang="ko-KR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4792" y="679119"/>
            <a:ext cx="789746" cy="5918233"/>
            <a:chOff x="334792" y="679119"/>
            <a:chExt cx="789746" cy="5918233"/>
          </a:xfrm>
        </p:grpSpPr>
        <p:sp>
          <p:nvSpPr>
            <p:cNvPr id="42" name="갈매기형 수장 41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43" name="갈매기형 수장 42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44" name="갈매기형 수장 43"/>
            <p:cNvSpPr/>
            <p:nvPr/>
          </p:nvSpPr>
          <p:spPr>
            <a:xfrm rot="5400000">
              <a:off x="337342" y="4671795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D341A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출근부</a:t>
              </a:r>
              <a:endParaRPr lang="en-US" altLang="ko-KR" sz="1400" b="1" spc="-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입력</a:t>
              </a:r>
              <a:endParaRPr lang="en-US" altLang="ko-KR" sz="1400" b="1" spc="-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45" name="갈매기형 수장 44"/>
            <p:cNvSpPr/>
            <p:nvPr/>
          </p:nvSpPr>
          <p:spPr>
            <a:xfrm rot="5400000">
              <a:off x="420983" y="288548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46" name="갈매기형 수장 45"/>
            <p:cNvSpPr/>
            <p:nvPr/>
          </p:nvSpPr>
          <p:spPr>
            <a:xfrm rot="5400000">
              <a:off x="416139" y="231355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표</a:t>
              </a:r>
            </a:p>
          </p:txBody>
        </p:sp>
        <p:sp>
          <p:nvSpPr>
            <p:cNvPr id="55" name="갈매기형 수장 54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58" name="갈매기형 수장 57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59" name="갈매기형 수장 58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  <p:sp>
          <p:nvSpPr>
            <p:cNvPr id="60" name="갈매기형 수장 59"/>
            <p:cNvSpPr/>
            <p:nvPr/>
          </p:nvSpPr>
          <p:spPr>
            <a:xfrm rot="5400000">
              <a:off x="429906" y="345741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61" name="갈매기형 수장 60"/>
            <p:cNvSpPr/>
            <p:nvPr/>
          </p:nvSpPr>
          <p:spPr>
            <a:xfrm rot="5400000">
              <a:off x="416137" y="403446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안전교육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30" name="그룹 29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36" name="순서도: 대체 처리 35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7" name="순서도: 병합 36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8" name="TextBox 37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D341A9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D341A9"/>
                </a:solidFill>
                <a:latin typeface="+mn-ea"/>
              </a:endParaRP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141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b="1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35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3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출근부 입력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334792" y="679119"/>
            <a:ext cx="789746" cy="5918233"/>
            <a:chOff x="334792" y="679119"/>
            <a:chExt cx="789746" cy="5918233"/>
          </a:xfrm>
        </p:grpSpPr>
        <p:sp>
          <p:nvSpPr>
            <p:cNvPr id="25" name="갈매기형 수장 24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신청</a:t>
              </a:r>
            </a:p>
          </p:txBody>
        </p:sp>
        <p:sp>
          <p:nvSpPr>
            <p:cNvPr id="26" name="갈매기형 수장 25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선발</a:t>
              </a:r>
            </a:p>
          </p:txBody>
        </p:sp>
        <p:sp>
          <p:nvSpPr>
            <p:cNvPr id="28" name="갈매기형 수장 27"/>
            <p:cNvSpPr/>
            <p:nvPr/>
          </p:nvSpPr>
          <p:spPr>
            <a:xfrm rot="5400000">
              <a:off x="337342" y="4671795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D341A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400" b="1" spc="-30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+mn-ea"/>
                </a:rPr>
                <a:t>출근부</a:t>
              </a:r>
            </a:p>
            <a:p>
              <a:pPr algn="ctr">
                <a:defRPr/>
              </a:pPr>
              <a:r>
                <a:rPr lang="ko-KR" altLang="en-US" sz="1400" b="1" spc="-30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  <a:latin typeface="+mn-ea"/>
                </a:rPr>
                <a:t>입력</a:t>
              </a:r>
              <a:endParaRPr lang="en-US" altLang="ko-KR" sz="1400" b="1" spc="-3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29" name="갈매기형 수장 28"/>
            <p:cNvSpPr/>
            <p:nvPr/>
          </p:nvSpPr>
          <p:spPr>
            <a:xfrm rot="5400000">
              <a:off x="420983" y="288548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계획서</a:t>
              </a:r>
            </a:p>
          </p:txBody>
        </p:sp>
        <p:sp>
          <p:nvSpPr>
            <p:cNvPr id="31" name="갈매기형 수장 30"/>
            <p:cNvSpPr/>
            <p:nvPr/>
          </p:nvSpPr>
          <p:spPr>
            <a:xfrm rot="5400000">
              <a:off x="416139" y="231355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시간표</a:t>
              </a:r>
            </a:p>
          </p:txBody>
        </p:sp>
        <p:sp>
          <p:nvSpPr>
            <p:cNvPr id="32" name="갈매기형 수장 31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제출</a:t>
              </a:r>
            </a:p>
          </p:txBody>
        </p:sp>
        <p:sp>
          <p:nvSpPr>
            <p:cNvPr id="33" name="갈매기형 수장 32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 spc="-30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</a:p>
            <a:p>
              <a:pPr algn="ctr">
                <a:defRPr/>
              </a:pPr>
              <a:r>
                <a:rPr lang="ko-KR" altLang="en-US" sz="1200" b="1" spc="-30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지급</a:t>
              </a:r>
              <a:endParaRPr lang="en-US" altLang="ko-KR" sz="1200" b="1" spc="-30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4" name="갈매기형 수장 33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  <p:sp>
          <p:nvSpPr>
            <p:cNvPr id="39" name="갈매기형 수장 38"/>
            <p:cNvSpPr/>
            <p:nvPr/>
          </p:nvSpPr>
          <p:spPr>
            <a:xfrm rot="5400000">
              <a:off x="429906" y="345741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진행</a:t>
              </a:r>
            </a:p>
          </p:txBody>
        </p:sp>
        <p:sp>
          <p:nvSpPr>
            <p:cNvPr id="40" name="갈매기형 수장 39"/>
            <p:cNvSpPr/>
            <p:nvPr/>
          </p:nvSpPr>
          <p:spPr>
            <a:xfrm rot="5400000">
              <a:off x="416137" y="403446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anchor="t" anchorCtr="0"/>
            <a:lstStyle/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안전교육</a:t>
              </a:r>
            </a:p>
            <a:p>
              <a:pPr algn="ctr">
                <a:defRPr/>
              </a:pPr>
              <a:r>
                <a:rPr lang="ko-KR" altLang="en-US" sz="12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이수보고서</a:t>
              </a: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1259632" y="1534622"/>
            <a:ext cx="7579592" cy="4756087"/>
            <a:chOff x="1259632" y="1534622"/>
            <a:chExt cx="7579592" cy="4756087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4756087"/>
            </a:xfrm>
            <a:prstGeom prst="rect">
              <a:avLst/>
            </a:prstGeom>
            <a:solidFill>
              <a:srgbClr val="FAEA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501013" y="1988840"/>
              <a:ext cx="7175443" cy="385760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85750" indent="-285750">
                <a:buClr>
                  <a:srgbClr val="D341A9"/>
                </a:buClr>
                <a:buFont typeface="Wingdings"/>
                <a:buChar char="§"/>
                <a:defRPr/>
              </a:pP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1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일</a:t>
              </a: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/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주당</a:t>
              </a: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/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학기당 최대근로시간을 초과하여 출근부 입력이 </a:t>
              </a:r>
            </a:p>
            <a:p>
              <a:pPr>
                <a:buClr>
                  <a:srgbClr val="D341A9"/>
                </a:buClr>
                <a:defRPr/>
              </a:pP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   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불가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하며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초과한 시간에 대하여 장학금 수령 불가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D341A9"/>
                </a:buClr>
                <a:buFont typeface="Wingdings"/>
                <a:buChar char="§"/>
                <a:defRPr/>
              </a:pP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출근부 입력은 </a:t>
              </a: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30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분 단위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로만 입력가능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(∵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시급단가 적용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)</a:t>
              </a:r>
              <a:b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D341A9"/>
                </a:buClr>
                <a:buFont typeface="Wingdings"/>
                <a:buChar char="§"/>
                <a:defRPr/>
              </a:pP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출근부 입력 시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장학생 본인명의의 공인인증서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필요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D341A9"/>
                </a:buClr>
                <a:buFont typeface="Wingdings"/>
                <a:buChar char="§"/>
                <a:defRPr/>
              </a:pP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근로지 담당자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가 장학생이 작성한 출근부를 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매일 </a:t>
              </a: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“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확인</a:t>
              </a: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”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하고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</a:t>
              </a:r>
              <a:b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월말에 </a:t>
              </a: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“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대학제출 처리</a:t>
              </a: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”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를 하여야 </a:t>
              </a:r>
              <a:r>
                <a:rPr lang="ko-KR" altLang="en-US" sz="1900" b="1">
                  <a:solidFill>
                    <a:srgbClr val="D341A9"/>
                  </a:solidFill>
                  <a:latin typeface="+mn-ea"/>
                </a:rPr>
                <a:t>해당월의 출근부가 인정</a:t>
              </a:r>
            </a:p>
            <a:p>
              <a:pPr>
                <a:buClr>
                  <a:srgbClr val="D341A9"/>
                </a:buClr>
                <a:defRPr/>
              </a:pPr>
              <a:r>
                <a:rPr lang="en-US" altLang="ko-KR" sz="1900" b="1">
                  <a:solidFill>
                    <a:srgbClr val="D341A9"/>
                  </a:solidFill>
                  <a:latin typeface="+mn-ea"/>
                </a:rPr>
                <a:t>   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되어야 대학은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장학금 지급이 가능</a:t>
              </a:r>
            </a:p>
            <a:p>
              <a:pPr>
                <a:buClr>
                  <a:srgbClr val="D341A9"/>
                </a:buClr>
                <a:defRPr/>
              </a:pP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※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대학 및 장학생은 근로지 배정 후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이와 같은 내용을 근로지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담</a:t>
              </a:r>
            </a:p>
            <a:p>
              <a:pPr>
                <a:buClr>
                  <a:srgbClr val="D341A9"/>
                </a:buClr>
                <a:defRPr/>
              </a:pP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당자에게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재확인 안내 부탁 드립니다</a:t>
              </a:r>
              <a:r>
                <a:rPr lang="en-US" altLang="ko-KR" sz="1900" b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30" name="그룹 29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36" name="순서도: 대체 처리 35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200" b="1" spc="-300">
                    <a:latin typeface="+mn-ea"/>
                  </a:rPr>
                  <a:t>01</a:t>
                </a:r>
                <a:endParaRPr lang="ko-KR" altLang="en-US" sz="3200" b="1" spc="-300">
                  <a:latin typeface="+mn-ea"/>
                </a:endParaRPr>
              </a:p>
            </p:txBody>
          </p:sp>
          <p:sp>
            <p:nvSpPr>
              <p:cNvPr id="37" name="순서도: 병합 36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8" name="TextBox 37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rgbClr val="D341A9"/>
                  </a:solidFill>
                  <a:latin typeface="+mn-ea"/>
                </a:rPr>
                <a:t>유의사항</a:t>
              </a: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30</a:t>
            </a:fld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b="1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3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출근부 입력</a:t>
            </a:r>
          </a:p>
        </p:txBody>
      </p:sp>
      <p:grpSp>
        <p:nvGrpSpPr>
          <p:cNvPr id="7" name="그룹 6"/>
          <p:cNvGrpSpPr/>
          <p:nvPr/>
        </p:nvGrpSpPr>
        <p:grpSpPr>
          <a:xfrm>
            <a:off x="519181" y="980728"/>
            <a:ext cx="8117395" cy="1224136"/>
            <a:chOff x="519181" y="980728"/>
            <a:chExt cx="8117395" cy="1224136"/>
          </a:xfrm>
        </p:grpSpPr>
        <p:sp>
          <p:nvSpPr>
            <p:cNvPr id="20" name="모서리가 둥근 직사각형 19"/>
            <p:cNvSpPr/>
            <p:nvPr/>
          </p:nvSpPr>
          <p:spPr>
            <a:xfrm>
              <a:off x="519181" y="1738908"/>
              <a:ext cx="8117395" cy="465956"/>
            </a:xfrm>
            <a:prstGeom prst="roundRect">
              <a:avLst>
                <a:gd name="adj" fmla="val 50000"/>
              </a:avLst>
            </a:prstGeom>
            <a:solidFill>
              <a:srgbClr val="FAEAF6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1600" b="1">
                  <a:solidFill>
                    <a:srgbClr val="D341A9"/>
                  </a:solidFill>
                  <a:latin typeface="+mn-ea"/>
                </a:rPr>
                <a:t>장학금</a:t>
              </a:r>
              <a:r>
                <a:rPr lang="en-US" altLang="ko-KR" sz="1600" b="1">
                  <a:solidFill>
                    <a:srgbClr val="D341A9"/>
                  </a:solidFill>
                  <a:latin typeface="+mn-ea"/>
                </a:rPr>
                <a:t>&gt;</a:t>
              </a:r>
              <a:r>
                <a:rPr lang="ko-KR" altLang="en-US" sz="1600" b="1">
                  <a:solidFill>
                    <a:srgbClr val="D341A9"/>
                  </a:solidFill>
                  <a:latin typeface="+mn-ea"/>
                </a:rPr>
                <a:t>국가 근로 및 취업연계장학금</a:t>
              </a:r>
              <a:r>
                <a:rPr lang="en-US" altLang="ko-KR" sz="1600" b="1">
                  <a:solidFill>
                    <a:srgbClr val="D341A9"/>
                  </a:solidFill>
                  <a:latin typeface="+mn-ea"/>
                </a:rPr>
                <a:t>&gt;</a:t>
              </a:r>
              <a:r>
                <a:rPr lang="ko-KR" altLang="en-US" sz="1600" b="1">
                  <a:solidFill>
                    <a:srgbClr val="D341A9"/>
                  </a:solidFill>
                  <a:latin typeface="+mn-ea"/>
                </a:rPr>
                <a:t>국가근로장학금</a:t>
              </a:r>
              <a:r>
                <a:rPr lang="en-US" altLang="ko-KR" sz="1600" b="1">
                  <a:solidFill>
                    <a:srgbClr val="D341A9"/>
                  </a:solidFill>
                  <a:latin typeface="+mn-ea"/>
                </a:rPr>
                <a:t>&gt;</a:t>
              </a:r>
              <a:r>
                <a:rPr lang="ko-KR" altLang="en-US" sz="1600" b="1">
                  <a:solidFill>
                    <a:srgbClr val="D341A9"/>
                  </a:solidFill>
                  <a:latin typeface="+mn-ea"/>
                </a:rPr>
                <a:t>근로장학관리</a:t>
              </a:r>
              <a:r>
                <a:rPr lang="en-US" altLang="ko-KR" sz="1600" b="1">
                  <a:solidFill>
                    <a:srgbClr val="D341A9"/>
                  </a:solidFill>
                  <a:latin typeface="+mn-ea"/>
                </a:rPr>
                <a:t>&gt;</a:t>
              </a:r>
              <a:r>
                <a:rPr lang="ko-KR" altLang="en-US" sz="1600" b="1">
                  <a:solidFill>
                    <a:srgbClr val="D341A9"/>
                  </a:solidFill>
                  <a:latin typeface="+mn-ea"/>
                </a:rPr>
                <a:t>출근부관리</a:t>
              </a:r>
            </a:p>
          </p:txBody>
        </p:sp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100" b="1" spc="-300">
                    <a:latin typeface="+mn-ea"/>
                  </a:rPr>
                  <a:t>02</a:t>
                </a:r>
                <a:endParaRPr lang="ko-KR" altLang="en-US" sz="3100" b="1" spc="-30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rgbClr val="D341A9"/>
                  </a:solidFill>
                  <a:latin typeface="+mn-ea"/>
                </a:rPr>
                <a:t>진행절차</a:t>
              </a:r>
            </a:p>
          </p:txBody>
        </p:sp>
      </p:grp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1115616" y="2564904"/>
            <a:ext cx="6924137" cy="367240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0" name="직사각형 29"/>
          <p:cNvSpPr/>
          <p:nvPr/>
        </p:nvSpPr>
        <p:spPr>
          <a:xfrm>
            <a:off x="1202223" y="4832597"/>
            <a:ext cx="168536" cy="14671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31" name="타원 30"/>
          <p:cNvSpPr>
            <a:spLocks noChangeArrowheads="1"/>
          </p:cNvSpPr>
          <p:nvPr/>
        </p:nvSpPr>
        <p:spPr>
          <a:xfrm>
            <a:off x="918223" y="4784536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9pPr>
          </a:lstStyle>
          <a:p>
            <a:pPr algn="ctr">
              <a:defRPr/>
            </a:pPr>
            <a:r>
              <a:rPr lang="en-US" altLang="ko-KR" b="1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32" name="모서리가 둥근 사각형 설명선 31"/>
          <p:cNvSpPr/>
          <p:nvPr/>
        </p:nvSpPr>
        <p:spPr>
          <a:xfrm>
            <a:off x="321711" y="4210410"/>
            <a:ext cx="1638610" cy="454897"/>
          </a:xfrm>
          <a:prstGeom prst="wedgeRoundRectCallout">
            <a:avLst>
              <a:gd name="adj1" fmla="val 7234"/>
              <a:gd name="adj2" fmla="val 80830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900" b="1">
                <a:latin typeface="+mn-ea"/>
              </a:rPr>
              <a:t>출근부를 입력할</a:t>
            </a:r>
          </a:p>
          <a:p>
            <a:pPr algn="ctr">
              <a:defRPr/>
            </a:pPr>
            <a:r>
              <a:rPr lang="ko-KR" altLang="en-US" sz="900" b="1">
                <a:latin typeface="+mn-ea"/>
              </a:rPr>
              <a:t>근로지를 선택</a:t>
            </a:r>
          </a:p>
        </p:txBody>
      </p:sp>
      <p:sp>
        <p:nvSpPr>
          <p:cNvPr id="33" name="직사각형 32"/>
          <p:cNvSpPr/>
          <p:nvPr/>
        </p:nvSpPr>
        <p:spPr>
          <a:xfrm>
            <a:off x="2222304" y="4840132"/>
            <a:ext cx="2493711" cy="1698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anchor="ctr"/>
          <a:lstStyle/>
          <a:p>
            <a:pPr algn="r">
              <a:defRPr/>
            </a:pPr>
            <a:endParaRPr lang="ko-KR" altLang="en-US" sz="1900" b="1">
              <a:latin typeface="+mn-ea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7380928" y="4842083"/>
            <a:ext cx="545794" cy="14671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25" name="타원 24"/>
          <p:cNvSpPr>
            <a:spLocks noChangeArrowheads="1"/>
          </p:cNvSpPr>
          <p:nvPr/>
        </p:nvSpPr>
        <p:spPr>
          <a:xfrm>
            <a:off x="7092780" y="4778782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9pPr>
          </a:lstStyle>
          <a:p>
            <a:pPr algn="ctr">
              <a:defRPr/>
            </a:pPr>
            <a:r>
              <a:rPr lang="en-US" altLang="ko-KR" b="1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23" name="Picture 4" descr="C:\Users\koo-kim-home\Desktop\독수리\hand.png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 rot="18807330">
            <a:off x="7800929" y="4801278"/>
            <a:ext cx="483966" cy="44351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26" name="직사각형 25"/>
          <p:cNvSpPr/>
          <p:nvPr/>
        </p:nvSpPr>
        <p:spPr>
          <a:xfrm>
            <a:off x="1547664" y="4821018"/>
            <a:ext cx="325088" cy="1698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anchor="ctr"/>
          <a:lstStyle/>
          <a:p>
            <a:pPr algn="r">
              <a:defRPr/>
            </a:pPr>
            <a:endParaRPr lang="ko-KR" altLang="en-US" sz="1900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115616" y="2564904"/>
            <a:ext cx="6924137" cy="1510260"/>
            <a:chOff x="1115616" y="2564904"/>
            <a:chExt cx="6924137" cy="1510260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 rotWithShape="1">
            <a:blip r:embed="rId4"/>
            <a:srcRect l="6320" t="19940" r="4800" b="44270"/>
            <a:stretch>
              <a:fillRect/>
            </a:stretch>
          </p:blipFill>
          <p:spPr>
            <a:xfrm>
              <a:off x="1115616" y="2564904"/>
              <a:ext cx="6924137" cy="1510260"/>
            </a:xfrm>
            <a:prstGeom prst="rect">
              <a:avLst/>
            </a:prstGeom>
            <a:noFill/>
            <a:ln>
              <a:noFill/>
            </a:ln>
            <a:effectLst/>
          </p:spPr>
        </p:pic>
        <p:pic>
          <p:nvPicPr>
            <p:cNvPr id="3074" name="Picture 2"/>
            <p:cNvPicPr>
              <a:picLocks noChangeAspect="1" noChangeArrowheads="1"/>
            </p:cNvPicPr>
            <p:nvPr/>
          </p:nvPicPr>
          <p:blipFill rotWithShape="1">
            <a:blip r:embed="rId5"/>
            <a:srcRect/>
            <a:stretch>
              <a:fillRect/>
            </a:stretch>
          </p:blipFill>
          <p:spPr>
            <a:xfrm>
              <a:off x="2222304" y="3794618"/>
              <a:ext cx="2520280" cy="264870"/>
            </a:xfrm>
            <a:prstGeom prst="rect">
              <a:avLst/>
            </a:prstGeom>
            <a:noFill/>
            <a:ln>
              <a:noFill/>
            </a:ln>
            <a:effectLst/>
          </p:spPr>
        </p:pic>
      </p:grpSp>
      <p:sp>
        <p:nvSpPr>
          <p:cNvPr id="28" name="직사각형 27"/>
          <p:cNvSpPr/>
          <p:nvPr/>
        </p:nvSpPr>
        <p:spPr>
          <a:xfrm>
            <a:off x="2242397" y="3813850"/>
            <a:ext cx="272719" cy="1849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anchor="ctr"/>
          <a:lstStyle/>
          <a:p>
            <a:pPr algn="r">
              <a:defRPr/>
            </a:pPr>
            <a:endParaRPr lang="ko-KR" altLang="en-US" sz="1900" b="1">
              <a:latin typeface="+mn-ea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2867718" y="3820068"/>
            <a:ext cx="95919" cy="1787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anchor="ctr"/>
          <a:lstStyle/>
          <a:p>
            <a:pPr algn="r">
              <a:defRPr/>
            </a:pPr>
            <a:endParaRPr lang="ko-KR" altLang="en-US" sz="1900" b="1">
              <a:latin typeface="+mn-ea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379367" y="3816321"/>
            <a:ext cx="635302" cy="2353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anchor="ctr"/>
          <a:lstStyle/>
          <a:p>
            <a:pPr algn="r">
              <a:defRPr/>
            </a:pPr>
            <a:endParaRPr lang="ko-KR" altLang="en-US" sz="1900" b="1">
              <a:latin typeface="+mn-ea"/>
            </a:endParaRPr>
          </a:p>
        </p:txBody>
      </p:sp>
      <p:pic>
        <p:nvPicPr>
          <p:cNvPr id="35" name="Picture 2"/>
          <p:cNvPicPr>
            <a:picLocks noChangeAspect="1" noChangeArrowheads="1"/>
          </p:cNvPicPr>
          <p:nvPr/>
        </p:nvPicPr>
        <p:blipFill rotWithShape="1">
          <a:blip r:embed="rId6"/>
          <a:srcRect l="1250" r="3050" b="94240"/>
          <a:stretch>
            <a:fillRect/>
          </a:stretch>
        </p:blipFill>
        <p:spPr>
          <a:xfrm>
            <a:off x="1115616" y="2564904"/>
            <a:ext cx="6924137" cy="251981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31</a:t>
            </a:fld>
            <a:endParaRPr lang="en-US" altLang="en-US"/>
          </a:p>
        </p:txBody>
      </p:sp>
      <p:pic>
        <p:nvPicPr>
          <p:cNvPr id="7171" name="그림 7170"/>
          <p:cNvPicPr>
            <a:picLocks noChangeAspect="1"/>
          </p:cNvPicPr>
          <p:nvPr/>
        </p:nvPicPr>
        <p:blipFill rotWithShape="1">
          <a:blip r:embed="rId7"/>
          <a:stretch>
            <a:fillRect/>
          </a:stretch>
        </p:blipFill>
        <p:spPr>
          <a:xfrm>
            <a:off x="180528" y="2636912"/>
            <a:ext cx="8711952" cy="359624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>
                    <a:solidFill>
                      <a:prstClr val="white"/>
                    </a:solidFill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21" name="직사각형 20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100" b="1" spc="-300">
                    <a:latin typeface="+mn-ea"/>
                  </a:rPr>
                  <a:t>02</a:t>
                </a:r>
                <a:endParaRPr lang="ko-KR" altLang="en-US" sz="3100" b="1" spc="-30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rgbClr val="D341A9"/>
                  </a:solidFill>
                  <a:latin typeface="+mn-ea"/>
                </a:rPr>
                <a:t>진행절차</a:t>
              </a:r>
            </a:p>
          </p:txBody>
        </p:sp>
      </p:grpSp>
      <p:sp>
        <p:nvSpPr>
          <p:cNvPr id="20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3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출근부 입력</a:t>
            </a:r>
          </a:p>
        </p:txBody>
      </p:sp>
      <p:grpSp>
        <p:nvGrpSpPr>
          <p:cNvPr id="11" name="그룹 10"/>
          <p:cNvGrpSpPr/>
          <p:nvPr/>
        </p:nvGrpSpPr>
        <p:grpSpPr>
          <a:xfrm>
            <a:off x="395536" y="2204864"/>
            <a:ext cx="8208912" cy="4045724"/>
            <a:chOff x="395536" y="2204864"/>
            <a:chExt cx="8208912" cy="4045724"/>
          </a:xfrm>
        </p:grpSpPr>
        <p:pic>
          <p:nvPicPr>
            <p:cNvPr id="8194" name="Picture 2"/>
            <p:cNvPicPr>
              <a:picLocks noChangeAspect="1" noChangeArrowheads="1"/>
            </p:cNvPicPr>
            <p:nvPr/>
          </p:nvPicPr>
          <p:blipFill rotWithShape="1">
            <a:blip r:embed="rId2"/>
            <a:srcRect/>
            <a:stretch>
              <a:fillRect/>
            </a:stretch>
          </p:blipFill>
          <p:spPr>
            <a:xfrm>
              <a:off x="395536" y="2204864"/>
              <a:ext cx="6624736" cy="4045724"/>
            </a:xfrm>
            <a:prstGeom prst="rect">
              <a:avLst/>
            </a:prstGeom>
            <a:noFill/>
            <a:ln>
              <a:noFill/>
            </a:ln>
            <a:effectLst/>
          </p:spPr>
        </p:pic>
        <p:sp>
          <p:nvSpPr>
            <p:cNvPr id="18" name="직사각형 17"/>
            <p:cNvSpPr/>
            <p:nvPr/>
          </p:nvSpPr>
          <p:spPr>
            <a:xfrm>
              <a:off x="2273364" y="4464703"/>
              <a:ext cx="897852" cy="58862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sp>
          <p:nvSpPr>
            <p:cNvPr id="22" name="타원 21"/>
            <p:cNvSpPr>
              <a:spLocks noChangeArrowheads="1"/>
            </p:cNvSpPr>
            <p:nvPr/>
          </p:nvSpPr>
          <p:spPr>
            <a:xfrm>
              <a:off x="1985216" y="4474716"/>
              <a:ext cx="253297" cy="242833"/>
            </a:xfrm>
            <a:prstGeom prst="ellipse">
              <a:avLst/>
            </a:prstGeom>
            <a:solidFill>
              <a:srgbClr val="FFFF00"/>
            </a:solidFill>
            <a:ln w="38100" algn="ctr">
              <a:solidFill>
                <a:srgbClr val="FF0000"/>
              </a:solidFill>
              <a:round/>
            </a:ln>
          </p:spPr>
          <p:txBody>
            <a:bodyPr lIns="0" tIns="0" rIns="0" bIns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altLang="ko-KR" b="1">
                  <a:solidFill>
                    <a:srgbClr val="000000"/>
                  </a:solidFill>
                  <a:latin typeface="+mn-ea"/>
                  <a:ea typeface="+mn-ea"/>
                </a:rPr>
                <a:t>3</a:t>
              </a:r>
              <a:endParaRPr lang="ko-KR" altLang="en-US" b="1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pic>
          <p:nvPicPr>
            <p:cNvPr id="23" name="Picture 4" descr="C:\Users\koo-kim-home\Desktop\독수리\hand.png"/>
            <p:cNvPicPr>
              <a:picLocks noChangeAspect="1" noChangeArrowheads="1"/>
            </p:cNvPicPr>
            <p:nvPr/>
          </p:nvPicPr>
          <p:blipFill rotWithShape="1">
            <a:blip r:embed="rId3"/>
            <a:srcRect/>
            <a:stretch>
              <a:fillRect/>
            </a:stretch>
          </p:blipFill>
          <p:spPr>
            <a:xfrm rot="18807330">
              <a:off x="2929233" y="4831568"/>
              <a:ext cx="483966" cy="443510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  <p:cxnSp>
          <p:nvCxnSpPr>
            <p:cNvPr id="25" name="직선 화살표 연결선 24"/>
            <p:cNvCxnSpPr/>
            <p:nvPr/>
          </p:nvCxnSpPr>
          <p:spPr>
            <a:xfrm flipV="1">
              <a:off x="3171216" y="4344457"/>
              <a:ext cx="956036" cy="452696"/>
            </a:xfrm>
            <a:prstGeom prst="straightConnector1">
              <a:avLst/>
            </a:prstGeom>
            <a:ln w="1905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모서리가 둥근 사각형 설명선 25"/>
            <p:cNvSpPr/>
            <p:nvPr/>
          </p:nvSpPr>
          <p:spPr>
            <a:xfrm>
              <a:off x="1360867" y="3815554"/>
              <a:ext cx="1731802" cy="454897"/>
            </a:xfrm>
            <a:prstGeom prst="wedgeRoundRectCallout">
              <a:avLst>
                <a:gd name="adj1" fmla="val 17429"/>
                <a:gd name="adj2" fmla="val 86629"/>
                <a:gd name="adj3" fmla="val 16667"/>
              </a:avLst>
            </a:pr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900" b="1">
                  <a:latin typeface="+mn-ea"/>
                </a:rPr>
                <a:t>달력에서 근로날짜 클릭하여</a:t>
              </a:r>
            </a:p>
            <a:p>
              <a:pPr algn="ctr">
                <a:defRPr/>
              </a:pPr>
              <a:r>
                <a:rPr lang="ko-KR" altLang="en-US" sz="900" b="1">
                  <a:latin typeface="+mn-ea"/>
                </a:rPr>
                <a:t>근로시간 및 내용 입력</a:t>
              </a:r>
            </a:p>
          </p:txBody>
        </p:sp>
        <p:grpSp>
          <p:nvGrpSpPr>
            <p:cNvPr id="9" name="그룹 8"/>
            <p:cNvGrpSpPr/>
            <p:nvPr/>
          </p:nvGrpSpPr>
          <p:grpSpPr>
            <a:xfrm>
              <a:off x="4139952" y="2548994"/>
              <a:ext cx="4464496" cy="2848459"/>
              <a:chOff x="771525" y="1181100"/>
              <a:chExt cx="10618046" cy="6280348"/>
            </a:xfrm>
          </p:grpSpPr>
          <p:pic>
            <p:nvPicPr>
              <p:cNvPr id="8195" name="Picture 3"/>
              <p:cNvPicPr>
                <a:picLocks noChangeAspect="1" noChangeArrowheads="1"/>
              </p:cNvPicPr>
              <p:nvPr/>
            </p:nvPicPr>
            <p:blipFill rotWithShape="1">
              <a:blip r:embed="rId4"/>
              <a:srcRect/>
              <a:stretch>
                <a:fillRect/>
              </a:stretch>
            </p:blipFill>
            <p:spPr>
              <a:xfrm>
                <a:off x="771525" y="1181100"/>
                <a:ext cx="10618046" cy="6280348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</p:pic>
          <p:sp>
            <p:nvSpPr>
              <p:cNvPr id="29" name="직사각형 28"/>
              <p:cNvSpPr/>
              <p:nvPr/>
            </p:nvSpPr>
            <p:spPr>
              <a:xfrm>
                <a:off x="1064096" y="2564904"/>
                <a:ext cx="7540352" cy="26263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bIns="108000" anchor="ctr"/>
              <a:lstStyle/>
              <a:p>
                <a:pPr algn="r">
                  <a:defRPr/>
                </a:pPr>
                <a:endParaRPr lang="ko-KR" altLang="en-US" sz="1900" b="1">
                  <a:latin typeface="+mn-ea"/>
                </a:endParaRPr>
              </a:p>
            </p:txBody>
          </p:sp>
        </p:grpSp>
        <p:sp>
          <p:nvSpPr>
            <p:cNvPr id="24" name="직사각형 23"/>
            <p:cNvSpPr/>
            <p:nvPr/>
          </p:nvSpPr>
          <p:spPr>
            <a:xfrm>
              <a:off x="4127252" y="2542535"/>
              <a:ext cx="4477196" cy="2854918"/>
            </a:xfrm>
            <a:prstGeom prst="rect">
              <a:avLst/>
            </a:prstGeom>
            <a:noFill/>
            <a:ln w="19050">
              <a:solidFill>
                <a:srgbClr val="0070C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</p:grpSp>
      <p:sp>
        <p:nvSpPr>
          <p:cNvPr id="28" name="직사각형 27"/>
          <p:cNvSpPr/>
          <p:nvPr/>
        </p:nvSpPr>
        <p:spPr>
          <a:xfrm>
            <a:off x="3515876" y="2980256"/>
            <a:ext cx="393827" cy="1698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anchor="ctr"/>
          <a:lstStyle/>
          <a:p>
            <a:pPr algn="r">
              <a:defRPr/>
            </a:pPr>
            <a:endParaRPr lang="ko-KR" altLang="en-US" sz="1900" b="1">
              <a:latin typeface="+mn-ea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32</a:t>
            </a:fld>
            <a:endParaRPr lang="en-US" altLang="en-US"/>
          </a:p>
        </p:txBody>
      </p:sp>
      <p:pic>
        <p:nvPicPr>
          <p:cNvPr id="8196" name="그림 8195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179512" y="2060848"/>
            <a:ext cx="8784976" cy="43924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b="1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36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3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출근부 입력</a:t>
            </a:r>
          </a:p>
        </p:txBody>
      </p:sp>
      <p:sp>
        <p:nvSpPr>
          <p:cNvPr id="37" name="직사각형 36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rgbClr val="D341A9"/>
                  </a:solidFill>
                  <a:latin typeface="+mn-ea"/>
                </a:rPr>
                <a:t>진행절차</a:t>
              </a:r>
            </a:p>
          </p:txBody>
        </p:sp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100" b="1" spc="-300">
                    <a:latin typeface="+mn-ea"/>
                  </a:rPr>
                  <a:t>02</a:t>
                </a:r>
                <a:endParaRPr lang="ko-KR" altLang="en-US" sz="3100" b="1" spc="-30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</p:grpSp>
      <p:pic>
        <p:nvPicPr>
          <p:cNvPr id="39" name="Picture 4" descr="C:\Users\koo-kim-home\Desktop\독수리\hand.pn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 rot="18807330">
            <a:off x="1863793" y="3055700"/>
            <a:ext cx="483966" cy="44351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9" name="직사각형 18"/>
          <p:cNvSpPr>
            <a:spLocks noChangeArrowheads="1"/>
          </p:cNvSpPr>
          <p:nvPr/>
        </p:nvSpPr>
        <p:spPr>
          <a:xfrm>
            <a:off x="1629683" y="3026035"/>
            <a:ext cx="701705" cy="251420"/>
          </a:xfrm>
          <a:prstGeom prst="rect">
            <a:avLst/>
          </a:prstGeom>
          <a:noFill/>
          <a:ln w="38100" algn="ctr">
            <a:solidFill>
              <a:srgbClr val="FF0000"/>
            </a:solidFill>
            <a:round/>
          </a:ln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9pPr>
          </a:lstStyle>
          <a:p>
            <a:pPr algn="ctr" eaLnBrk="0" hangingPunct="0">
              <a:defRPr/>
            </a:pPr>
            <a:endParaRPr lang="ko-KR" altLang="en-US" sz="1100" b="1">
              <a:solidFill>
                <a:srgbClr val="000000"/>
              </a:solidFill>
              <a:latin typeface="+mn-ea"/>
              <a:ea typeface="+mn-ea"/>
              <a:cs typeface="Arial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4392391" y="4747421"/>
            <a:ext cx="840769" cy="913827"/>
            <a:chOff x="3187868" y="2352328"/>
            <a:chExt cx="705499" cy="761813"/>
          </a:xfrm>
        </p:grpSpPr>
        <p:sp>
          <p:nvSpPr>
            <p:cNvPr id="31" name="직사각형 30"/>
            <p:cNvSpPr>
              <a:spLocks noChangeArrowheads="1"/>
            </p:cNvSpPr>
            <p:nvPr/>
          </p:nvSpPr>
          <p:spPr>
            <a:xfrm>
              <a:off x="3187868" y="2352328"/>
              <a:ext cx="406066" cy="486828"/>
            </a:xfrm>
            <a:prstGeom prst="rect">
              <a:avLst/>
            </a:prstGeom>
            <a:noFill/>
            <a:ln w="38100" algn="ctr">
              <a:solidFill>
                <a:srgbClr val="FF0000"/>
              </a:solidFill>
              <a:round/>
            </a:ln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/>
                  <a:ea typeface="가는각진제목체"/>
                  <a:cs typeface="+mn-cs"/>
                </a:defRPr>
              </a:lvl9pPr>
            </a:lstStyle>
            <a:p>
              <a:pPr algn="ctr" eaLnBrk="0" hangingPunct="0">
                <a:defRPr/>
              </a:pPr>
              <a:endParaRPr lang="ko-KR" altLang="en-US" sz="1100" b="1">
                <a:solidFill>
                  <a:srgbClr val="000000"/>
                </a:solidFill>
                <a:latin typeface="+mn-ea"/>
                <a:ea typeface="+mn-ea"/>
                <a:cs typeface="Arial"/>
              </a:endParaRPr>
            </a:p>
          </p:txBody>
        </p:sp>
        <p:pic>
          <p:nvPicPr>
            <p:cNvPr id="33" name="Picture 4" descr="C:\Users\koo-kim-home\Desktop\독수리\hand.png"/>
            <p:cNvPicPr>
              <a:picLocks noChangeAspect="1" noChangeArrowheads="1"/>
            </p:cNvPicPr>
            <p:nvPr/>
          </p:nvPicPr>
          <p:blipFill rotWithShape="1">
            <a:blip r:embed="rId2"/>
            <a:srcRect/>
            <a:stretch>
              <a:fillRect/>
            </a:stretch>
          </p:blipFill>
          <p:spPr>
            <a:xfrm rot="18807330">
              <a:off x="3458066" y="2678839"/>
              <a:ext cx="403460" cy="467143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</p:grpSp>
      <p:sp>
        <p:nvSpPr>
          <p:cNvPr id="38" name="타원 37"/>
          <p:cNvSpPr>
            <a:spLocks noChangeArrowheads="1"/>
          </p:cNvSpPr>
          <p:nvPr/>
        </p:nvSpPr>
        <p:spPr>
          <a:xfrm>
            <a:off x="1496719" y="2862461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9pPr>
          </a:lstStyle>
          <a:p>
            <a:pPr algn="ctr">
              <a:defRPr/>
            </a:pPr>
            <a:r>
              <a:rPr lang="en-US" altLang="ko-KR" b="1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41" name="타원 40"/>
          <p:cNvSpPr>
            <a:spLocks noChangeArrowheads="1"/>
          </p:cNvSpPr>
          <p:nvPr/>
        </p:nvSpPr>
        <p:spPr>
          <a:xfrm>
            <a:off x="4283110" y="4600581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9pPr>
          </a:lstStyle>
          <a:p>
            <a:pPr algn="ctr">
              <a:defRPr/>
            </a:pPr>
            <a:r>
              <a:rPr lang="en-US" altLang="ko-KR" b="1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48" name="타원 47"/>
          <p:cNvSpPr>
            <a:spLocks noChangeArrowheads="1"/>
          </p:cNvSpPr>
          <p:nvPr/>
        </p:nvSpPr>
        <p:spPr>
          <a:xfrm>
            <a:off x="6682741" y="3978032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/>
                <a:ea typeface="가는각진제목체"/>
                <a:cs typeface="+mn-cs"/>
              </a:defRPr>
            </a:lvl9pPr>
          </a:lstStyle>
          <a:p>
            <a:pPr algn="ctr">
              <a:defRPr/>
            </a:pPr>
            <a:r>
              <a:rPr lang="en-US" altLang="ko-KR" b="1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32" name="Picture 2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863362" y="2333654"/>
            <a:ext cx="2254806" cy="3586792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0" name="직사각형 39"/>
          <p:cNvSpPr/>
          <p:nvPr/>
        </p:nvSpPr>
        <p:spPr>
          <a:xfrm>
            <a:off x="827584" y="2302117"/>
            <a:ext cx="2290583" cy="3618329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1746614" y="3074182"/>
            <a:ext cx="491795" cy="155126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43" name="타원 42"/>
          <p:cNvSpPr/>
          <p:nvPr/>
        </p:nvSpPr>
        <p:spPr>
          <a:xfrm>
            <a:off x="1746614" y="2865736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1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pic>
        <p:nvPicPr>
          <p:cNvPr id="44" name="Picture 4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5881111" y="2348880"/>
            <a:ext cx="2155368" cy="3557161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1" name="직사각형 50"/>
          <p:cNvSpPr/>
          <p:nvPr/>
        </p:nvSpPr>
        <p:spPr>
          <a:xfrm>
            <a:off x="5860329" y="2348881"/>
            <a:ext cx="2176150" cy="3557160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grpSp>
        <p:nvGrpSpPr>
          <p:cNvPr id="52" name="그룹 51"/>
          <p:cNvGrpSpPr/>
          <p:nvPr/>
        </p:nvGrpSpPr>
        <p:grpSpPr>
          <a:xfrm>
            <a:off x="6626585" y="5785979"/>
            <a:ext cx="1698000" cy="436927"/>
            <a:chOff x="5698160" y="1119954"/>
            <a:chExt cx="2551651" cy="655390"/>
          </a:xfrm>
        </p:grpSpPr>
        <p:sp>
          <p:nvSpPr>
            <p:cNvPr id="53" name="모서리가 둥근 직사각형 52"/>
            <p:cNvSpPr/>
            <p:nvPr/>
          </p:nvSpPr>
          <p:spPr>
            <a:xfrm>
              <a:off x="5698160" y="1229466"/>
              <a:ext cx="2437835" cy="545878"/>
            </a:xfrm>
            <a:prstGeom prst="roundRect">
              <a:avLst>
                <a:gd name="adj" fmla="val 7467"/>
              </a:avLst>
            </a:prstGeom>
            <a:solidFill>
              <a:schemeClr val="bg1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5796813" y="1344606"/>
              <a:ext cx="2452998" cy="36933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메인 </a:t>
              </a:r>
              <a:r>
                <a:rPr lang="en-US" altLang="ko-KR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&gt;&gt; </a:t>
              </a: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장학금 </a:t>
              </a:r>
              <a:r>
                <a:rPr lang="en-US" altLang="ko-KR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&gt;&gt; </a:t>
              </a: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출근부등록</a:t>
              </a:r>
              <a:endParaRPr lang="ko-KR" altLang="en-US" sz="1000" spc="-100">
                <a:solidFill>
                  <a:schemeClr val="tx1">
                    <a:lumMod val="85000"/>
                    <a:lumOff val="15000"/>
                  </a:schemeClr>
                </a:solidFill>
                <a:latin typeface="한컴 윤고딕 230"/>
                <a:ea typeface="한컴 윤고딕 230"/>
              </a:endParaRPr>
            </a:p>
          </p:txBody>
        </p:sp>
        <p:sp>
          <p:nvSpPr>
            <p:cNvPr id="55" name="이등변 삼각형 54"/>
            <p:cNvSpPr/>
            <p:nvPr/>
          </p:nvSpPr>
          <p:spPr>
            <a:xfrm>
              <a:off x="6079046" y="1119954"/>
              <a:ext cx="118244" cy="101934"/>
            </a:xfrm>
            <a:prstGeom prst="triangle">
              <a:avLst>
                <a:gd name="adj" fmla="val 50000"/>
              </a:avLst>
            </a:prstGeom>
            <a:solidFill>
              <a:srgbClr val="107DA8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sp>
        <p:nvSpPr>
          <p:cNvPr id="56" name="직사각형 55"/>
          <p:cNvSpPr/>
          <p:nvPr/>
        </p:nvSpPr>
        <p:spPr>
          <a:xfrm>
            <a:off x="6775939" y="5251041"/>
            <a:ext cx="348599" cy="520926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57" name="타원 56"/>
          <p:cNvSpPr/>
          <p:nvPr/>
        </p:nvSpPr>
        <p:spPr>
          <a:xfrm>
            <a:off x="6724803" y="5037889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3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pic>
        <p:nvPicPr>
          <p:cNvPr id="58" name="Picture 5"/>
          <p:cNvPicPr>
            <a:picLocks noChangeAspect="1" noChangeArrowheads="1"/>
          </p:cNvPicPr>
          <p:nvPr/>
        </p:nvPicPr>
        <p:blipFill rotWithShape="1">
          <a:blip r:embed="rId5"/>
          <a:srcRect/>
          <a:stretch>
            <a:fillRect/>
          </a:stretch>
        </p:blipFill>
        <p:spPr>
          <a:xfrm>
            <a:off x="3358672" y="2348881"/>
            <a:ext cx="2232000" cy="3601271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9" name="직사각형 58"/>
          <p:cNvSpPr/>
          <p:nvPr/>
        </p:nvSpPr>
        <p:spPr>
          <a:xfrm flipV="1">
            <a:off x="3590309" y="2720028"/>
            <a:ext cx="323622" cy="1450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0" name="직사각형 59"/>
          <p:cNvSpPr/>
          <p:nvPr/>
        </p:nvSpPr>
        <p:spPr>
          <a:xfrm flipV="1">
            <a:off x="3385111" y="2654776"/>
            <a:ext cx="782503" cy="2085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1" name="직사각형 60"/>
          <p:cNvSpPr/>
          <p:nvPr/>
        </p:nvSpPr>
        <p:spPr>
          <a:xfrm>
            <a:off x="3381679" y="2613968"/>
            <a:ext cx="1357781" cy="251158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n w="9525">
                <a:solidFill>
                  <a:schemeClr val="tx1">
                    <a:alpha val="0"/>
                  </a:schemeClr>
                </a:solidFill>
              </a:ln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3357636" y="2363287"/>
            <a:ext cx="2238178" cy="3557160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63" name="타원 62"/>
          <p:cNvSpPr/>
          <p:nvPr/>
        </p:nvSpPr>
        <p:spPr>
          <a:xfrm>
            <a:off x="3409598" y="2410369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2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grpSp>
        <p:nvGrpSpPr>
          <p:cNvPr id="64" name="그룹 63"/>
          <p:cNvGrpSpPr/>
          <p:nvPr/>
        </p:nvGrpSpPr>
        <p:grpSpPr>
          <a:xfrm>
            <a:off x="1245961" y="2060848"/>
            <a:ext cx="2150654" cy="467039"/>
            <a:chOff x="5688385" y="1219959"/>
            <a:chExt cx="3231872" cy="700559"/>
          </a:xfrm>
        </p:grpSpPr>
        <p:sp>
          <p:nvSpPr>
            <p:cNvPr id="65" name="모서리가 둥근 직사각형 64"/>
            <p:cNvSpPr/>
            <p:nvPr/>
          </p:nvSpPr>
          <p:spPr>
            <a:xfrm>
              <a:off x="5698160" y="1229466"/>
              <a:ext cx="3128293" cy="566886"/>
            </a:xfrm>
            <a:prstGeom prst="roundRect">
              <a:avLst>
                <a:gd name="adj" fmla="val 7467"/>
              </a:avLst>
            </a:prstGeom>
            <a:solidFill>
              <a:schemeClr val="bg1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688385" y="1219959"/>
              <a:ext cx="3231872" cy="60016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lvl="0">
                <a:defRPr/>
              </a:pP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플레이스토어</a:t>
              </a:r>
              <a:r>
                <a:rPr lang="en-US" altLang="ko-KR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(</a:t>
              </a: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아이폰의 경우 앱스토어</a:t>
              </a:r>
              <a:r>
                <a:rPr lang="en-US" altLang="ko-KR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)</a:t>
              </a: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에서</a:t>
              </a:r>
            </a:p>
            <a:p>
              <a:pPr lvl="0">
                <a:defRPr/>
              </a:pPr>
              <a:r>
                <a:rPr lang="en-US" altLang="ko-KR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‘</a:t>
              </a: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한국장학재단 출근부</a:t>
              </a:r>
              <a:r>
                <a:rPr lang="en-US" altLang="ko-KR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’</a:t>
              </a: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 검색 후 앱 설치</a:t>
              </a:r>
            </a:p>
          </p:txBody>
        </p:sp>
        <p:sp>
          <p:nvSpPr>
            <p:cNvPr id="67" name="이등변 삼각형 66"/>
            <p:cNvSpPr/>
            <p:nvPr/>
          </p:nvSpPr>
          <p:spPr>
            <a:xfrm rot="10800000">
              <a:off x="6079046" y="1818584"/>
              <a:ext cx="118245" cy="101934"/>
            </a:xfrm>
            <a:prstGeom prst="triangle">
              <a:avLst>
                <a:gd name="adj" fmla="val 50000"/>
              </a:avLst>
            </a:prstGeom>
            <a:solidFill>
              <a:srgbClr val="107DA8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33</a:t>
            </a:fld>
            <a:endParaRPr lang="en-US" altLang="en-US"/>
          </a:p>
        </p:txBody>
      </p:sp>
      <p:pic>
        <p:nvPicPr>
          <p:cNvPr id="68" name="그림 67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396552" y="1988840"/>
            <a:ext cx="8423920" cy="44644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b="1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33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3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출근부 입력</a:t>
            </a:r>
          </a:p>
        </p:txBody>
      </p:sp>
      <p:sp>
        <p:nvSpPr>
          <p:cNvPr id="35" name="직사각형 34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100" b="1" spc="-300">
                    <a:latin typeface="+mn-ea"/>
                  </a:rPr>
                  <a:t>02</a:t>
                </a:r>
                <a:endParaRPr lang="ko-KR" altLang="en-US" sz="3100" b="1" spc="-30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rgbClr val="D341A9"/>
                  </a:solidFill>
                  <a:latin typeface="+mn-ea"/>
                </a:rPr>
                <a:t>진행절차</a:t>
              </a:r>
            </a:p>
          </p:txBody>
        </p:sp>
      </p:grpSp>
      <p:pic>
        <p:nvPicPr>
          <p:cNvPr id="32" name="Picture 3" descr="C:\Users\p_neo06\Desktop\구세영\화면캡쳐\출근부등록02.PN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3563889" y="2366762"/>
            <a:ext cx="2346982" cy="3500986"/>
          </a:xfrm>
          <a:prstGeom prst="rect">
            <a:avLst/>
          </a:prstGeom>
          <a:noFill/>
        </p:spPr>
      </p:pic>
      <p:grpSp>
        <p:nvGrpSpPr>
          <p:cNvPr id="34" name="그룹 33"/>
          <p:cNvGrpSpPr/>
          <p:nvPr/>
        </p:nvGrpSpPr>
        <p:grpSpPr>
          <a:xfrm>
            <a:off x="990723" y="2388780"/>
            <a:ext cx="2357141" cy="3488492"/>
            <a:chOff x="359697" y="1312893"/>
            <a:chExt cx="1850448" cy="2338694"/>
          </a:xfrm>
        </p:grpSpPr>
        <p:sp>
          <p:nvSpPr>
            <p:cNvPr id="36" name="직사각형 35"/>
            <p:cNvSpPr/>
            <p:nvPr/>
          </p:nvSpPr>
          <p:spPr>
            <a:xfrm>
              <a:off x="1065117" y="1835384"/>
              <a:ext cx="491795" cy="155126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37" name="타원 36"/>
            <p:cNvSpPr/>
            <p:nvPr/>
          </p:nvSpPr>
          <p:spPr>
            <a:xfrm>
              <a:off x="956461" y="1766137"/>
              <a:ext cx="169172" cy="167080"/>
            </a:xfrm>
            <a:prstGeom prst="ellipse">
              <a:avLst/>
            </a:prstGeom>
            <a:solidFill>
              <a:srgbClr val="C00000"/>
            </a:solidFill>
            <a:ln w="158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5586" tIns="27793" rIns="55586" bIns="27793" anchor="ctr"/>
            <a:lstStyle/>
            <a:p>
              <a:pPr algn="ctr">
                <a:defRPr/>
              </a:pPr>
              <a:r>
                <a:rPr lang="en-US" altLang="ko-KR" sz="900">
                  <a:ln w="9525">
                    <a:solidFill>
                      <a:srgbClr val="FF0000">
                        <a:alpha val="0"/>
                      </a:srgbClr>
                    </a:solidFill>
                  </a:ln>
                  <a:latin typeface="Arial"/>
                  <a:cs typeface="Arial"/>
                </a:rPr>
                <a:t>1</a:t>
              </a:r>
              <a:endParaRPr lang="ko-KR" altLang="en-US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endParaRPr>
            </a:p>
          </p:txBody>
        </p:sp>
        <p:pic>
          <p:nvPicPr>
            <p:cNvPr id="38" name="Picture 2" descr="C:\Users\p_neo06\Desktop\구세영\최종메뉴얼\출근부등록.PNG"/>
            <p:cNvPicPr>
              <a:picLocks noChangeAspect="1" noChangeArrowheads="1"/>
            </p:cNvPicPr>
            <p:nvPr/>
          </p:nvPicPr>
          <p:blipFill rotWithShape="1">
            <a:blip r:embed="rId3"/>
            <a:srcRect/>
            <a:stretch>
              <a:fillRect/>
            </a:stretch>
          </p:blipFill>
          <p:spPr>
            <a:xfrm>
              <a:off x="359697" y="1312893"/>
              <a:ext cx="1850448" cy="2338694"/>
            </a:xfrm>
            <a:prstGeom prst="rect">
              <a:avLst/>
            </a:prstGeom>
            <a:noFill/>
          </p:spPr>
        </p:pic>
        <p:sp>
          <p:nvSpPr>
            <p:cNvPr id="39" name="직사각형 38"/>
            <p:cNvSpPr/>
            <p:nvPr/>
          </p:nvSpPr>
          <p:spPr>
            <a:xfrm>
              <a:off x="951616" y="1399388"/>
              <a:ext cx="712799" cy="12087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800">
                  <a:solidFill>
                    <a:schemeClr val="tx1"/>
                  </a:solidFill>
                  <a:latin typeface="맑은 고딕"/>
                  <a:ea typeface="맑은 고딕"/>
                </a:rPr>
                <a:t>출근부 등록</a:t>
              </a: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1121340" y="1995658"/>
              <a:ext cx="612665" cy="12087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800">
                <a:solidFill>
                  <a:schemeClr val="tx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780268" y="1966170"/>
              <a:ext cx="648072" cy="183156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750">
                  <a:solidFill>
                    <a:schemeClr val="tx1"/>
                  </a:solidFill>
                  <a:latin typeface="맑은 고딕"/>
                  <a:ea typeface="맑은 고딕"/>
                </a:rPr>
                <a:t>국가근로장학</a:t>
              </a: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780267" y="2440429"/>
              <a:ext cx="1080121" cy="183156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700">
                  <a:solidFill>
                    <a:schemeClr val="tx1"/>
                  </a:solidFill>
                  <a:latin typeface="맑은 고딕"/>
                  <a:ea typeface="맑은 고딕"/>
                </a:rPr>
                <a:t>다문화</a:t>
              </a:r>
              <a:r>
                <a:rPr lang="en-US" altLang="ko-KR" sz="700">
                  <a:solidFill>
                    <a:schemeClr val="tx1"/>
                  </a:solidFill>
                  <a:latin typeface="맑은 고딕"/>
                  <a:ea typeface="맑은 고딕"/>
                </a:rPr>
                <a:t>·</a:t>
              </a:r>
              <a:r>
                <a:rPr lang="ko-KR" altLang="en-US" sz="700">
                  <a:solidFill>
                    <a:schemeClr val="tx1"/>
                  </a:solidFill>
                  <a:latin typeface="맑은 고딕"/>
                  <a:ea typeface="맑은 고딕"/>
                </a:rPr>
                <a:t>탈북학생 멘토링</a:t>
              </a: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755550" y="2872379"/>
              <a:ext cx="1264881" cy="183156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680">
                  <a:solidFill>
                    <a:schemeClr val="tx1"/>
                  </a:solidFill>
                  <a:latin typeface="맑은 고딕"/>
                  <a:ea typeface="맑은 고딕"/>
                </a:rPr>
                <a:t>대학생 청소년 교육지원사업</a:t>
              </a: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485886" y="1684488"/>
              <a:ext cx="612665" cy="12087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600">
                  <a:solidFill>
                    <a:srgbClr val="002060"/>
                  </a:solidFill>
                  <a:latin typeface="맑은 고딕"/>
                  <a:ea typeface="맑은 고딕"/>
                </a:rPr>
                <a:t>나의 출근부</a:t>
              </a:r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996832" y="2381849"/>
            <a:ext cx="2346982" cy="3495423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46" name="직사각형 45"/>
          <p:cNvSpPr/>
          <p:nvPr/>
        </p:nvSpPr>
        <p:spPr>
          <a:xfrm flipV="1">
            <a:off x="4078535" y="2659076"/>
            <a:ext cx="323622" cy="1450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3616234" y="3673404"/>
            <a:ext cx="2211162" cy="1987844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4898892" y="4500578"/>
            <a:ext cx="277679" cy="307388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4791473" y="4333498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2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grpSp>
        <p:nvGrpSpPr>
          <p:cNvPr id="53" name="그룹 52"/>
          <p:cNvGrpSpPr/>
          <p:nvPr/>
        </p:nvGrpSpPr>
        <p:grpSpPr>
          <a:xfrm>
            <a:off x="4911766" y="4852244"/>
            <a:ext cx="787395" cy="344790"/>
            <a:chOff x="5674901" y="1191524"/>
            <a:chExt cx="1732500" cy="517185"/>
          </a:xfrm>
        </p:grpSpPr>
        <p:sp>
          <p:nvSpPr>
            <p:cNvPr id="54" name="모서리가 둥근 직사각형 53"/>
            <p:cNvSpPr/>
            <p:nvPr/>
          </p:nvSpPr>
          <p:spPr>
            <a:xfrm>
              <a:off x="5698160" y="1300164"/>
              <a:ext cx="1709241" cy="408545"/>
            </a:xfrm>
            <a:prstGeom prst="roundRect">
              <a:avLst>
                <a:gd name="adj" fmla="val 7467"/>
              </a:avLst>
            </a:prstGeom>
            <a:solidFill>
              <a:schemeClr val="bg1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5674901" y="1354395"/>
              <a:ext cx="1732500" cy="34624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lvl="0">
                <a:defRPr/>
              </a:pPr>
              <a:r>
                <a:rPr lang="ko-KR" altLang="en-US" sz="9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근로 일자 선택</a:t>
              </a:r>
            </a:p>
          </p:txBody>
        </p:sp>
        <p:sp>
          <p:nvSpPr>
            <p:cNvPr id="56" name="이등변 삼각형 55"/>
            <p:cNvSpPr/>
            <p:nvPr/>
          </p:nvSpPr>
          <p:spPr>
            <a:xfrm>
              <a:off x="5782449" y="1191524"/>
              <a:ext cx="118244" cy="101934"/>
            </a:xfrm>
            <a:prstGeom prst="triangle">
              <a:avLst>
                <a:gd name="adj" fmla="val 50000"/>
              </a:avLst>
            </a:prstGeom>
            <a:solidFill>
              <a:srgbClr val="107DA8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sp>
        <p:nvSpPr>
          <p:cNvPr id="57" name="직사각형 56"/>
          <p:cNvSpPr/>
          <p:nvPr/>
        </p:nvSpPr>
        <p:spPr>
          <a:xfrm>
            <a:off x="4073845" y="2698151"/>
            <a:ext cx="1434259" cy="229782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ko-KR" altLang="en-US" sz="750">
                <a:solidFill>
                  <a:schemeClr val="accent5">
                    <a:lumMod val="75000"/>
                  </a:schemeClr>
                </a:solidFill>
                <a:latin typeface="맑은 고딕"/>
                <a:ea typeface="맑은 고딕"/>
              </a:rPr>
              <a:t>국가근로장학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4379420" y="3341806"/>
            <a:ext cx="208209" cy="131100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en-US" altLang="ko-KR" sz="700">
                <a:solidFill>
                  <a:schemeClr val="tx1"/>
                </a:solidFill>
                <a:latin typeface="맑은 고딕"/>
                <a:ea typeface="맑은 고딕"/>
              </a:rPr>
              <a:t>20xx</a:t>
            </a:r>
            <a:endParaRPr lang="ko-KR" altLang="en-US" sz="700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4808419" y="3333991"/>
            <a:ext cx="205966" cy="131100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en-US" altLang="ko-KR" sz="600">
                <a:solidFill>
                  <a:schemeClr val="tx1"/>
                </a:solidFill>
                <a:latin typeface="맑은 고딕"/>
                <a:ea typeface="맑은 고딕"/>
              </a:rPr>
              <a:t>x</a:t>
            </a:r>
            <a:endParaRPr lang="ko-KR" altLang="en-US" sz="600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4350311" y="3311777"/>
            <a:ext cx="797753" cy="188059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cxnSp>
        <p:nvCxnSpPr>
          <p:cNvPr id="61" name="직선 연결선 60"/>
          <p:cNvCxnSpPr/>
          <p:nvPr/>
        </p:nvCxnSpPr>
        <p:spPr>
          <a:xfrm>
            <a:off x="3866987" y="2602190"/>
            <a:ext cx="160518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직사각형 61"/>
          <p:cNvSpPr/>
          <p:nvPr/>
        </p:nvSpPr>
        <p:spPr>
          <a:xfrm>
            <a:off x="3873337" y="2366763"/>
            <a:ext cx="1598830" cy="206977"/>
          </a:xfrm>
          <a:prstGeom prst="rect">
            <a:avLst/>
          </a:prstGeom>
          <a:noFill/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3851920" y="2386938"/>
            <a:ext cx="1783504" cy="222516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4425992" y="2436997"/>
            <a:ext cx="631626" cy="120878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ko-KR" altLang="en-US" sz="800">
                <a:solidFill>
                  <a:schemeClr val="tx1"/>
                </a:solidFill>
                <a:latin typeface="맑은 고딕"/>
                <a:ea typeface="맑은 고딕"/>
              </a:rPr>
              <a:t>출근부 등록</a:t>
            </a:r>
          </a:p>
        </p:txBody>
      </p:sp>
      <p:sp>
        <p:nvSpPr>
          <p:cNvPr id="65" name="타원 64"/>
          <p:cNvSpPr/>
          <p:nvPr/>
        </p:nvSpPr>
        <p:spPr>
          <a:xfrm>
            <a:off x="4180002" y="3188253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1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grpSp>
        <p:nvGrpSpPr>
          <p:cNvPr id="66" name="그룹 65"/>
          <p:cNvGrpSpPr/>
          <p:nvPr/>
        </p:nvGrpSpPr>
        <p:grpSpPr>
          <a:xfrm>
            <a:off x="4798159" y="2974390"/>
            <a:ext cx="793807" cy="277726"/>
            <a:chOff x="5495258" y="1232912"/>
            <a:chExt cx="1374115" cy="556630"/>
          </a:xfrm>
        </p:grpSpPr>
        <p:sp>
          <p:nvSpPr>
            <p:cNvPr id="67" name="모서리가 둥근 직사각형 66"/>
            <p:cNvSpPr/>
            <p:nvPr/>
          </p:nvSpPr>
          <p:spPr>
            <a:xfrm>
              <a:off x="5523652" y="1279062"/>
              <a:ext cx="1304501" cy="394312"/>
            </a:xfrm>
            <a:prstGeom prst="roundRect">
              <a:avLst>
                <a:gd name="adj" fmla="val 7467"/>
              </a:avLst>
            </a:prstGeom>
            <a:solidFill>
              <a:schemeClr val="bg1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68" name="이등변 삼각형 67"/>
            <p:cNvSpPr/>
            <p:nvPr/>
          </p:nvSpPr>
          <p:spPr>
            <a:xfrm rot="10800000">
              <a:off x="6182316" y="1687608"/>
              <a:ext cx="118245" cy="101934"/>
            </a:xfrm>
            <a:prstGeom prst="triangle">
              <a:avLst>
                <a:gd name="adj" fmla="val 50000"/>
              </a:avLst>
            </a:prstGeom>
            <a:solidFill>
              <a:srgbClr val="107DA8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5495258" y="1232912"/>
              <a:ext cx="1374115" cy="4934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lvl="0">
                <a:defRPr/>
              </a:pP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년도</a:t>
              </a:r>
              <a:r>
                <a:rPr lang="en-US" altLang="ko-KR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, </a:t>
              </a: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월 선택</a:t>
              </a:r>
            </a:p>
          </p:txBody>
        </p:sp>
      </p:grpSp>
      <p:pic>
        <p:nvPicPr>
          <p:cNvPr id="70" name="Picture 3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6113450" y="2348880"/>
            <a:ext cx="2346982" cy="3528392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72" name="직사각형 71"/>
          <p:cNvSpPr/>
          <p:nvPr/>
        </p:nvSpPr>
        <p:spPr>
          <a:xfrm>
            <a:off x="6680546" y="2795223"/>
            <a:ext cx="1668215" cy="30227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3" name="직사각형 72"/>
          <p:cNvSpPr/>
          <p:nvPr/>
        </p:nvSpPr>
        <p:spPr>
          <a:xfrm>
            <a:off x="6910245" y="3228868"/>
            <a:ext cx="1334163" cy="178488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6135542" y="2406647"/>
            <a:ext cx="2277976" cy="2973473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6137780" y="5405716"/>
            <a:ext cx="1135547" cy="422524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7" name="타원 76"/>
          <p:cNvSpPr/>
          <p:nvPr/>
        </p:nvSpPr>
        <p:spPr>
          <a:xfrm>
            <a:off x="6191177" y="5213950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4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sp>
        <p:nvSpPr>
          <p:cNvPr id="78" name="직사각형 77"/>
          <p:cNvSpPr/>
          <p:nvPr/>
        </p:nvSpPr>
        <p:spPr>
          <a:xfrm>
            <a:off x="3563888" y="2372325"/>
            <a:ext cx="2346982" cy="3495423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9" name="직사각형 78"/>
          <p:cNvSpPr/>
          <p:nvPr/>
        </p:nvSpPr>
        <p:spPr>
          <a:xfrm>
            <a:off x="6113450" y="2381849"/>
            <a:ext cx="2346982" cy="3495423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5" name="타원 74"/>
          <p:cNvSpPr/>
          <p:nvPr/>
        </p:nvSpPr>
        <p:spPr>
          <a:xfrm>
            <a:off x="6705553" y="2517799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3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34</a:t>
            </a:fld>
            <a:endParaRPr lang="en-US" altLang="en-US"/>
          </a:p>
        </p:txBody>
      </p:sp>
      <p:pic>
        <p:nvPicPr>
          <p:cNvPr id="80" name="그림 79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252536" y="2023712"/>
            <a:ext cx="8639944" cy="41415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ko-KR" altLang="en-US" b="1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b="1" spc="-100">
                <a:ln w="9525"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</a:p>
        </p:txBody>
      </p:sp>
      <p:sp>
        <p:nvSpPr>
          <p:cNvPr id="33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2000" b="1" spc="-300">
                <a:ln w="9525"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n-ea"/>
              </a:rPr>
              <a:t>출근부 입력</a:t>
            </a:r>
          </a:p>
        </p:txBody>
      </p:sp>
      <p:sp>
        <p:nvSpPr>
          <p:cNvPr id="35" name="직사각형 34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anchor="ctr"/>
              <a:lstStyle/>
              <a:p>
                <a:pPr algn="ctr">
                  <a:defRPr/>
                </a:pPr>
                <a:r>
                  <a:rPr lang="en-US" altLang="ko-KR" sz="3100" b="1" spc="-300">
                    <a:latin typeface="+mn-ea"/>
                  </a:rPr>
                  <a:t>02</a:t>
                </a:r>
                <a:endParaRPr lang="ko-KR" altLang="en-US" sz="3100" b="1" spc="-30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3200" b="1" spc="-300">
                  <a:solidFill>
                    <a:srgbClr val="D341A9"/>
                  </a:solidFill>
                  <a:latin typeface="+mn-ea"/>
                </a:rPr>
                <a:t>진행절차</a:t>
              </a:r>
            </a:p>
          </p:txBody>
        </p:sp>
      </p:grpSp>
      <p:grpSp>
        <p:nvGrpSpPr>
          <p:cNvPr id="34" name="그룹 33"/>
          <p:cNvGrpSpPr/>
          <p:nvPr/>
        </p:nvGrpSpPr>
        <p:grpSpPr>
          <a:xfrm>
            <a:off x="990723" y="2388780"/>
            <a:ext cx="2357141" cy="3488492"/>
            <a:chOff x="359697" y="1312893"/>
            <a:chExt cx="1850448" cy="2338694"/>
          </a:xfrm>
        </p:grpSpPr>
        <p:sp>
          <p:nvSpPr>
            <p:cNvPr id="36" name="직사각형 35"/>
            <p:cNvSpPr/>
            <p:nvPr/>
          </p:nvSpPr>
          <p:spPr>
            <a:xfrm>
              <a:off x="1065117" y="1835384"/>
              <a:ext cx="491795" cy="155126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37" name="타원 36"/>
            <p:cNvSpPr/>
            <p:nvPr/>
          </p:nvSpPr>
          <p:spPr>
            <a:xfrm>
              <a:off x="956461" y="1766137"/>
              <a:ext cx="169172" cy="167080"/>
            </a:xfrm>
            <a:prstGeom prst="ellipse">
              <a:avLst/>
            </a:prstGeom>
            <a:solidFill>
              <a:srgbClr val="C00000"/>
            </a:solidFill>
            <a:ln w="158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5586" tIns="27793" rIns="55586" bIns="27793" anchor="ctr"/>
            <a:lstStyle/>
            <a:p>
              <a:pPr algn="ctr">
                <a:defRPr/>
              </a:pPr>
              <a:r>
                <a:rPr lang="en-US" altLang="ko-KR" sz="900">
                  <a:ln w="9525">
                    <a:solidFill>
                      <a:srgbClr val="FF0000">
                        <a:alpha val="0"/>
                      </a:srgbClr>
                    </a:solidFill>
                  </a:ln>
                  <a:latin typeface="Arial"/>
                  <a:cs typeface="Arial"/>
                </a:rPr>
                <a:t>1</a:t>
              </a:r>
              <a:endParaRPr lang="ko-KR" altLang="en-US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endParaRPr>
            </a:p>
          </p:txBody>
        </p:sp>
        <p:pic>
          <p:nvPicPr>
            <p:cNvPr id="38" name="Picture 2" descr="C:\Users\p_neo06\Desktop\구세영\최종메뉴얼\출근부등록.PNG"/>
            <p:cNvPicPr>
              <a:picLocks noChangeAspect="1" noChangeArrowheads="1"/>
            </p:cNvPicPr>
            <p:nvPr/>
          </p:nvPicPr>
          <p:blipFill rotWithShape="1">
            <a:blip r:embed="rId2"/>
            <a:srcRect/>
            <a:stretch>
              <a:fillRect/>
            </a:stretch>
          </p:blipFill>
          <p:spPr>
            <a:xfrm>
              <a:off x="359697" y="1312893"/>
              <a:ext cx="1850448" cy="2338694"/>
            </a:xfrm>
            <a:prstGeom prst="rect">
              <a:avLst/>
            </a:prstGeom>
            <a:noFill/>
          </p:spPr>
        </p:pic>
        <p:sp>
          <p:nvSpPr>
            <p:cNvPr id="39" name="직사각형 38"/>
            <p:cNvSpPr/>
            <p:nvPr/>
          </p:nvSpPr>
          <p:spPr>
            <a:xfrm>
              <a:off x="951616" y="1399388"/>
              <a:ext cx="712799" cy="12087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800">
                  <a:solidFill>
                    <a:schemeClr val="tx1"/>
                  </a:solidFill>
                  <a:latin typeface="맑은 고딕"/>
                  <a:ea typeface="맑은 고딕"/>
                </a:rPr>
                <a:t>출근부 등록</a:t>
              </a: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1121340" y="1995658"/>
              <a:ext cx="612665" cy="12087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800">
                <a:solidFill>
                  <a:schemeClr val="tx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780268" y="1966170"/>
              <a:ext cx="648072" cy="183156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750">
                  <a:solidFill>
                    <a:schemeClr val="tx1"/>
                  </a:solidFill>
                  <a:latin typeface="맑은 고딕"/>
                  <a:ea typeface="맑은 고딕"/>
                </a:rPr>
                <a:t>국가근로장학</a:t>
              </a: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780267" y="2440429"/>
              <a:ext cx="1080121" cy="183156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700">
                  <a:solidFill>
                    <a:schemeClr val="tx1"/>
                  </a:solidFill>
                  <a:latin typeface="맑은 고딕"/>
                  <a:ea typeface="맑은 고딕"/>
                </a:rPr>
                <a:t>다문화</a:t>
              </a:r>
              <a:r>
                <a:rPr lang="en-US" altLang="ko-KR" sz="700">
                  <a:solidFill>
                    <a:schemeClr val="tx1"/>
                  </a:solidFill>
                  <a:latin typeface="맑은 고딕"/>
                  <a:ea typeface="맑은 고딕"/>
                </a:rPr>
                <a:t>·</a:t>
              </a:r>
              <a:r>
                <a:rPr lang="ko-KR" altLang="en-US" sz="700">
                  <a:solidFill>
                    <a:schemeClr val="tx1"/>
                  </a:solidFill>
                  <a:latin typeface="맑은 고딕"/>
                  <a:ea typeface="맑은 고딕"/>
                </a:rPr>
                <a:t>탈북학생 멘토링</a:t>
              </a: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755550" y="2872379"/>
              <a:ext cx="1264881" cy="183156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680">
                  <a:solidFill>
                    <a:schemeClr val="tx1"/>
                  </a:solidFill>
                  <a:latin typeface="맑은 고딕"/>
                  <a:ea typeface="맑은 고딕"/>
                </a:rPr>
                <a:t>대학생 청소년 교육지원사업</a:t>
              </a: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485886" y="1684488"/>
              <a:ext cx="612665" cy="12087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r>
                <a:rPr lang="ko-KR" altLang="en-US" sz="600">
                  <a:solidFill>
                    <a:srgbClr val="002060"/>
                  </a:solidFill>
                  <a:latin typeface="맑은 고딕"/>
                  <a:ea typeface="맑은 고딕"/>
                </a:rPr>
                <a:t>나의 출근부</a:t>
              </a:r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996832" y="2381849"/>
            <a:ext cx="2346982" cy="3495423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46" name="직사각형 45"/>
          <p:cNvSpPr/>
          <p:nvPr/>
        </p:nvSpPr>
        <p:spPr>
          <a:xfrm flipV="1">
            <a:off x="4078535" y="2659076"/>
            <a:ext cx="323622" cy="1450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3616234" y="3673404"/>
            <a:ext cx="2211162" cy="1987844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4898892" y="4500578"/>
            <a:ext cx="277679" cy="307388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4791473" y="4333498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2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grpSp>
        <p:nvGrpSpPr>
          <p:cNvPr id="53" name="그룹 52"/>
          <p:cNvGrpSpPr/>
          <p:nvPr/>
        </p:nvGrpSpPr>
        <p:grpSpPr>
          <a:xfrm>
            <a:off x="4911766" y="4852244"/>
            <a:ext cx="787395" cy="344790"/>
            <a:chOff x="5674901" y="1191524"/>
            <a:chExt cx="1732500" cy="517185"/>
          </a:xfrm>
        </p:grpSpPr>
        <p:sp>
          <p:nvSpPr>
            <p:cNvPr id="54" name="모서리가 둥근 직사각형 53"/>
            <p:cNvSpPr/>
            <p:nvPr/>
          </p:nvSpPr>
          <p:spPr>
            <a:xfrm>
              <a:off x="5698160" y="1300164"/>
              <a:ext cx="1709241" cy="408545"/>
            </a:xfrm>
            <a:prstGeom prst="roundRect">
              <a:avLst>
                <a:gd name="adj" fmla="val 7467"/>
              </a:avLst>
            </a:prstGeom>
            <a:solidFill>
              <a:schemeClr val="bg1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5674901" y="1354395"/>
              <a:ext cx="1732500" cy="34624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lvl="0">
                <a:defRPr/>
              </a:pPr>
              <a:r>
                <a:rPr lang="ko-KR" altLang="en-US" sz="9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근로 일자 선택</a:t>
              </a:r>
            </a:p>
          </p:txBody>
        </p:sp>
        <p:sp>
          <p:nvSpPr>
            <p:cNvPr id="56" name="이등변 삼각형 55"/>
            <p:cNvSpPr/>
            <p:nvPr/>
          </p:nvSpPr>
          <p:spPr>
            <a:xfrm>
              <a:off x="5782449" y="1191524"/>
              <a:ext cx="118244" cy="101934"/>
            </a:xfrm>
            <a:prstGeom prst="triangle">
              <a:avLst>
                <a:gd name="adj" fmla="val 50000"/>
              </a:avLst>
            </a:prstGeom>
            <a:solidFill>
              <a:srgbClr val="107DA8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</p:grpSp>
      <p:sp>
        <p:nvSpPr>
          <p:cNvPr id="57" name="직사각형 56"/>
          <p:cNvSpPr/>
          <p:nvPr/>
        </p:nvSpPr>
        <p:spPr>
          <a:xfrm>
            <a:off x="4073845" y="2698151"/>
            <a:ext cx="1434259" cy="229782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ko-KR" altLang="en-US" sz="750">
                <a:solidFill>
                  <a:schemeClr val="accent5">
                    <a:lumMod val="75000"/>
                  </a:schemeClr>
                </a:solidFill>
                <a:latin typeface="맑은 고딕"/>
                <a:ea typeface="맑은 고딕"/>
              </a:rPr>
              <a:t>국가근로장학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4379420" y="3341806"/>
            <a:ext cx="208209" cy="131100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en-US" altLang="ko-KR" sz="700">
                <a:solidFill>
                  <a:schemeClr val="tx1"/>
                </a:solidFill>
                <a:latin typeface="맑은 고딕"/>
                <a:ea typeface="맑은 고딕"/>
              </a:rPr>
              <a:t>20xx</a:t>
            </a:r>
            <a:endParaRPr lang="ko-KR" altLang="en-US" sz="700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4808419" y="3333991"/>
            <a:ext cx="205966" cy="131100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en-US" altLang="ko-KR" sz="600">
                <a:solidFill>
                  <a:schemeClr val="tx1"/>
                </a:solidFill>
                <a:latin typeface="맑은 고딕"/>
                <a:ea typeface="맑은 고딕"/>
              </a:rPr>
              <a:t>x</a:t>
            </a:r>
            <a:endParaRPr lang="ko-KR" altLang="en-US" sz="600">
              <a:solidFill>
                <a:schemeClr val="tx1"/>
              </a:solidFill>
              <a:latin typeface="맑은 고딕"/>
              <a:ea typeface="맑은 고딕"/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4350311" y="3311777"/>
            <a:ext cx="797753" cy="188059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cxnSp>
        <p:nvCxnSpPr>
          <p:cNvPr id="61" name="직선 연결선 60"/>
          <p:cNvCxnSpPr/>
          <p:nvPr/>
        </p:nvCxnSpPr>
        <p:spPr>
          <a:xfrm>
            <a:off x="3866987" y="2602190"/>
            <a:ext cx="160518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직사각형 61"/>
          <p:cNvSpPr/>
          <p:nvPr/>
        </p:nvSpPr>
        <p:spPr>
          <a:xfrm>
            <a:off x="3873337" y="2366763"/>
            <a:ext cx="1598830" cy="206977"/>
          </a:xfrm>
          <a:prstGeom prst="rect">
            <a:avLst/>
          </a:prstGeom>
          <a:noFill/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3851920" y="2386938"/>
            <a:ext cx="1783504" cy="222516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4425992" y="2436997"/>
            <a:ext cx="631626" cy="120878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ko-KR" altLang="en-US" sz="800">
                <a:solidFill>
                  <a:schemeClr val="tx1"/>
                </a:solidFill>
                <a:latin typeface="맑은 고딕"/>
                <a:ea typeface="맑은 고딕"/>
              </a:rPr>
              <a:t>출근부 등록</a:t>
            </a:r>
          </a:p>
        </p:txBody>
      </p:sp>
      <p:sp>
        <p:nvSpPr>
          <p:cNvPr id="65" name="타원 64"/>
          <p:cNvSpPr/>
          <p:nvPr/>
        </p:nvSpPr>
        <p:spPr>
          <a:xfrm>
            <a:off x="4180002" y="3188253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1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grpSp>
        <p:nvGrpSpPr>
          <p:cNvPr id="66" name="그룹 65"/>
          <p:cNvGrpSpPr/>
          <p:nvPr/>
        </p:nvGrpSpPr>
        <p:grpSpPr>
          <a:xfrm>
            <a:off x="4798159" y="2974390"/>
            <a:ext cx="793807" cy="277726"/>
            <a:chOff x="5495258" y="1232912"/>
            <a:chExt cx="1374115" cy="556630"/>
          </a:xfrm>
        </p:grpSpPr>
        <p:sp>
          <p:nvSpPr>
            <p:cNvPr id="67" name="모서리가 둥근 직사각형 66"/>
            <p:cNvSpPr/>
            <p:nvPr/>
          </p:nvSpPr>
          <p:spPr>
            <a:xfrm>
              <a:off x="5523652" y="1279062"/>
              <a:ext cx="1304501" cy="394312"/>
            </a:xfrm>
            <a:prstGeom prst="roundRect">
              <a:avLst>
                <a:gd name="adj" fmla="val 7467"/>
              </a:avLst>
            </a:prstGeom>
            <a:solidFill>
              <a:schemeClr val="bg1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68" name="이등변 삼각형 67"/>
            <p:cNvSpPr/>
            <p:nvPr/>
          </p:nvSpPr>
          <p:spPr>
            <a:xfrm rot="10800000">
              <a:off x="6182316" y="1687608"/>
              <a:ext cx="118245" cy="101934"/>
            </a:xfrm>
            <a:prstGeom prst="triangle">
              <a:avLst>
                <a:gd name="adj" fmla="val 50000"/>
              </a:avLst>
            </a:prstGeom>
            <a:solidFill>
              <a:srgbClr val="107DA8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0" tIns="0" rIns="0" bIns="0" anchor="ctr" anchorCtr="0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ko-KR" altLang="en-US" sz="1300">
                <a:solidFill>
                  <a:schemeClr val="bg1"/>
                </a:solidFill>
                <a:latin typeface="한컴 윤체 L"/>
                <a:ea typeface="한컴 윤체 L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5495258" y="1232912"/>
              <a:ext cx="1374115" cy="4934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lvl="0">
                <a:defRPr/>
              </a:pP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년도</a:t>
              </a:r>
              <a:r>
                <a:rPr lang="en-US" altLang="ko-KR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, </a:t>
              </a:r>
              <a:r>
                <a:rPr lang="ko-KR" altLang="en-US" sz="1000" spc="-100">
                  <a:ln w="9525"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/>
                  <a:ea typeface="한컴 윤고딕 230"/>
                </a:rPr>
                <a:t>월 선택</a:t>
              </a:r>
            </a:p>
          </p:txBody>
        </p:sp>
      </p:grpSp>
      <p:sp>
        <p:nvSpPr>
          <p:cNvPr id="72" name="직사각형 71"/>
          <p:cNvSpPr/>
          <p:nvPr/>
        </p:nvSpPr>
        <p:spPr>
          <a:xfrm>
            <a:off x="6680546" y="2795223"/>
            <a:ext cx="1668215" cy="30227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3" name="직사각형 72"/>
          <p:cNvSpPr/>
          <p:nvPr/>
        </p:nvSpPr>
        <p:spPr>
          <a:xfrm>
            <a:off x="6910245" y="3228868"/>
            <a:ext cx="1334163" cy="178488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20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6137780" y="5405716"/>
            <a:ext cx="1135547" cy="422524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0" tIns="0" rIns="0" bIns="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130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7" name="타원 76"/>
          <p:cNvSpPr/>
          <p:nvPr/>
        </p:nvSpPr>
        <p:spPr>
          <a:xfrm>
            <a:off x="6191177" y="5213950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4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sp>
        <p:nvSpPr>
          <p:cNvPr id="75" name="타원 74"/>
          <p:cNvSpPr/>
          <p:nvPr/>
        </p:nvSpPr>
        <p:spPr>
          <a:xfrm>
            <a:off x="6705553" y="2517799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6" tIns="27793" rIns="55586" bIns="27793" anchor="ctr"/>
          <a:lstStyle/>
          <a:p>
            <a:pPr algn="ctr">
              <a:defRPr/>
            </a:pPr>
            <a:r>
              <a:rPr lang="en-US" altLang="ko-KR" sz="900">
                <a:ln w="9525">
                  <a:solidFill>
                    <a:srgbClr val="FF0000">
                      <a:alpha val="0"/>
                    </a:srgbClr>
                  </a:solidFill>
                </a:ln>
                <a:latin typeface="Arial"/>
                <a:cs typeface="Arial"/>
              </a:rPr>
              <a:t>3</a:t>
            </a:r>
            <a:endParaRPr lang="ko-KR" altLang="en-US" sz="900">
              <a:ln w="9525">
                <a:solidFill>
                  <a:srgbClr val="FF0000">
                    <a:alpha val="0"/>
                  </a:srgbClr>
                </a:solidFill>
              </a:ln>
              <a:latin typeface="Arial"/>
              <a:cs typeface="Arial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208781FD-F48D-4723-8965-D920426B4974}" type="slidenum">
              <a:rPr lang="en-US" altLang="en-US"/>
              <a:pPr lvl="0">
                <a:defRPr/>
              </a:pPr>
              <a:t>35</a:t>
            </a:fld>
            <a:endParaRPr lang="en-US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508" y="1863166"/>
            <a:ext cx="8832952" cy="4371145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2187" y="1936614"/>
            <a:ext cx="3780006" cy="1905000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62128" y="1953319"/>
            <a:ext cx="3812450" cy="1866900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877153" y="1910962"/>
            <a:ext cx="3844662" cy="4177250"/>
          </a:xfrm>
          <a:prstGeom prst="rect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71" name="직사각형 70"/>
          <p:cNvSpPr/>
          <p:nvPr/>
        </p:nvSpPr>
        <p:spPr>
          <a:xfrm>
            <a:off x="4929916" y="1910962"/>
            <a:ext cx="3844662" cy="4177250"/>
          </a:xfrm>
          <a:prstGeom prst="rect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123728" y="2266741"/>
            <a:ext cx="528973" cy="1574874"/>
          </a:xfrm>
          <a:prstGeom prst="rect">
            <a:avLst/>
          </a:prstGeom>
          <a:noFill/>
          <a:ln w="285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6134241" y="2209979"/>
            <a:ext cx="1913751" cy="1574874"/>
          </a:xfrm>
          <a:prstGeom prst="rect">
            <a:avLst/>
          </a:prstGeom>
          <a:noFill/>
          <a:ln w="285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/>
              <a:ea typeface="한컴 윤체 L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33351" y="3971447"/>
            <a:ext cx="281198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 </a:t>
            </a:r>
            <a:r>
              <a:rPr lang="en-US" altLang="ko-KR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o </a:t>
            </a:r>
            <a:r>
              <a:rPr lang="ko-KR" altLang="en-US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잘못된 출근부 예시</a:t>
            </a:r>
            <a:endParaRPr lang="en-US" altLang="ko-KR" sz="1400" dirty="0" smtClean="0">
              <a:solidFill>
                <a:schemeClr val="bg2">
                  <a:lumMod val="50000"/>
                </a:schemeClr>
              </a:solidFill>
              <a:latin typeface="HY견고딕"/>
              <a:ea typeface="HY견고딕"/>
            </a:endParaRPr>
          </a:p>
          <a:p>
            <a:r>
              <a:rPr lang="en-US" altLang="ko-KR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         - </a:t>
            </a:r>
            <a:r>
              <a:rPr lang="ko-KR" altLang="en-US" sz="1400" dirty="0" err="1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근로내용이</a:t>
            </a:r>
            <a:r>
              <a:rPr lang="ko-KR" altLang="en-US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 매일 똑같음</a:t>
            </a:r>
            <a:endParaRPr lang="en-US" altLang="ko-KR" sz="1400" dirty="0" smtClean="0">
              <a:solidFill>
                <a:schemeClr val="bg2">
                  <a:lumMod val="50000"/>
                </a:schemeClr>
              </a:solidFill>
              <a:latin typeface="HY견고딕"/>
              <a:ea typeface="HY견고딕"/>
            </a:endParaRPr>
          </a:p>
          <a:p>
            <a:r>
              <a:rPr lang="en-US" altLang="ko-KR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         - </a:t>
            </a:r>
            <a:r>
              <a:rPr lang="ko-KR" altLang="en-US" sz="1400" dirty="0" err="1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근로내용이</a:t>
            </a:r>
            <a:r>
              <a:rPr lang="en-US" altLang="ko-KR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 5</a:t>
            </a:r>
            <a:r>
              <a:rPr lang="ko-KR" altLang="en-US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자 미만</a:t>
            </a:r>
            <a:endParaRPr lang="ko-KR" altLang="en-US" sz="1400" dirty="0">
              <a:solidFill>
                <a:schemeClr val="bg2">
                  <a:lumMod val="50000"/>
                </a:schemeClr>
              </a:solidFill>
              <a:latin typeface="HY견고딕"/>
              <a:ea typeface="HY견고딕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3417108" y="3974150"/>
            <a:ext cx="5006499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400" dirty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o</a:t>
            </a:r>
            <a:r>
              <a:rPr lang="en-US" altLang="ko-KR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 </a:t>
            </a:r>
            <a:r>
              <a:rPr lang="ko-KR" altLang="en-US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잘된 출근부 예시</a:t>
            </a:r>
            <a:endParaRPr lang="en-US" altLang="ko-KR" sz="1400" dirty="0" smtClean="0">
              <a:solidFill>
                <a:schemeClr val="bg2">
                  <a:lumMod val="50000"/>
                </a:schemeClr>
              </a:solidFill>
              <a:latin typeface="HY견고딕"/>
              <a:ea typeface="HY견고딕"/>
            </a:endParaRPr>
          </a:p>
          <a:p>
            <a:r>
              <a:rPr lang="en-US" altLang="ko-KR" sz="1400" dirty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 </a:t>
            </a:r>
            <a:r>
              <a:rPr lang="en-US" altLang="ko-KR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                            - </a:t>
            </a:r>
            <a:r>
              <a:rPr lang="ko-KR" altLang="en-US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근로 내용이 매일 다름</a:t>
            </a:r>
            <a:endParaRPr lang="en-US" altLang="ko-KR" sz="1400" dirty="0" smtClean="0">
              <a:solidFill>
                <a:schemeClr val="bg2">
                  <a:lumMod val="50000"/>
                </a:schemeClr>
              </a:solidFill>
              <a:latin typeface="HY견고딕"/>
              <a:ea typeface="HY견고딕"/>
            </a:endParaRPr>
          </a:p>
          <a:p>
            <a:r>
              <a:rPr lang="en-US" altLang="ko-KR" sz="1400" dirty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 </a:t>
            </a:r>
            <a:r>
              <a:rPr lang="en-US" altLang="ko-KR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                            - </a:t>
            </a:r>
            <a:r>
              <a:rPr lang="ko-KR" altLang="en-US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근로 내용이 </a:t>
            </a:r>
            <a:r>
              <a:rPr lang="en-US" altLang="ko-KR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5</a:t>
            </a:r>
            <a:r>
              <a:rPr lang="ko-KR" altLang="en-US" sz="1400" dirty="0" smtClean="0">
                <a:solidFill>
                  <a:schemeClr val="bg2">
                    <a:lumMod val="50000"/>
                  </a:schemeClr>
                </a:solidFill>
                <a:latin typeface="HY견고딕"/>
                <a:ea typeface="HY견고딕"/>
              </a:rPr>
              <a:t>자 이상 상세하게 작성</a:t>
            </a:r>
            <a:endParaRPr lang="ko-KR" altLang="en-US" sz="1400" dirty="0">
              <a:solidFill>
                <a:schemeClr val="bg2">
                  <a:lumMod val="50000"/>
                </a:schemeClr>
              </a:solidFill>
              <a:latin typeface="HY견고딕"/>
              <a:ea typeface="HY견고딕"/>
            </a:endParaRPr>
          </a:p>
        </p:txBody>
      </p:sp>
    </p:spTree>
    <p:extLst>
      <p:ext uri="{BB962C8B-B14F-4D97-AF65-F5344CB8AC3E}">
        <p14:creationId xmlns:p14="http://schemas.microsoft.com/office/powerpoint/2010/main" val="376263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9572" y="2852936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장학생 유의사항</a:t>
            </a:r>
            <a:endParaRPr lang="en-US" altLang="ko-KR" sz="40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44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4842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이럴 땐 근로를 할 수 없어요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grpSp>
        <p:nvGrpSpPr>
          <p:cNvPr id="74" name="그룹 73"/>
          <p:cNvGrpSpPr/>
          <p:nvPr/>
        </p:nvGrpSpPr>
        <p:grpSpPr>
          <a:xfrm>
            <a:off x="1327409" y="1844824"/>
            <a:ext cx="6556959" cy="4680520"/>
            <a:chOff x="1327409" y="1772816"/>
            <a:chExt cx="6556959" cy="4680520"/>
          </a:xfrm>
        </p:grpSpPr>
        <p:grpSp>
          <p:nvGrpSpPr>
            <p:cNvPr id="66" name="그룹 65"/>
            <p:cNvGrpSpPr/>
            <p:nvPr/>
          </p:nvGrpSpPr>
          <p:grpSpPr>
            <a:xfrm>
              <a:off x="1327409" y="1772816"/>
              <a:ext cx="3244591" cy="2324754"/>
              <a:chOff x="1327409" y="1772816"/>
              <a:chExt cx="3244591" cy="2324754"/>
            </a:xfrm>
          </p:grpSpPr>
          <p:sp>
            <p:nvSpPr>
              <p:cNvPr id="14" name="모서리가 둥근 직사각형 13"/>
              <p:cNvSpPr/>
              <p:nvPr/>
            </p:nvSpPr>
            <p:spPr>
              <a:xfrm>
                <a:off x="1432223" y="3449498"/>
                <a:ext cx="2880320" cy="648072"/>
              </a:xfrm>
              <a:prstGeom prst="roundRect">
                <a:avLst>
                  <a:gd name="adj" fmla="val 50000"/>
                </a:avLst>
              </a:prstGeom>
              <a:solidFill>
                <a:srgbClr val="5B9B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700" b="1" dirty="0" smtClean="0">
                    <a:latin typeface="+mn-ea"/>
                  </a:rPr>
                  <a:t>국가근로장학 세부사업</a:t>
                </a:r>
                <a:endParaRPr lang="en-US" altLang="ko-KR" sz="1700" b="1" dirty="0" smtClean="0">
                  <a:latin typeface="+mn-ea"/>
                </a:endParaRPr>
              </a:p>
              <a:p>
                <a:pPr algn="ctr"/>
                <a:r>
                  <a:rPr lang="ko-KR" altLang="en-US" sz="1700" b="1" dirty="0" smtClean="0">
                    <a:latin typeface="+mn-ea"/>
                  </a:rPr>
                  <a:t>동시참여불가</a:t>
                </a:r>
                <a:endParaRPr lang="ko-KR" altLang="en-US" sz="1700" b="1" dirty="0">
                  <a:latin typeface="+mn-ea"/>
                </a:endParaRPr>
              </a:p>
            </p:txBody>
          </p:sp>
          <p:sp>
            <p:nvSpPr>
              <p:cNvPr id="12" name="순서도: 지연 11"/>
              <p:cNvSpPr/>
              <p:nvPr/>
            </p:nvSpPr>
            <p:spPr>
              <a:xfrm rot="16200000">
                <a:off x="2540454" y="2820679"/>
                <a:ext cx="690540" cy="568999"/>
              </a:xfrm>
              <a:prstGeom prst="flowChartDelay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11" name="타원 10"/>
              <p:cNvSpPr/>
              <p:nvPr/>
            </p:nvSpPr>
            <p:spPr>
              <a:xfrm>
                <a:off x="2688816" y="2381550"/>
                <a:ext cx="405869" cy="395854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grpSp>
            <p:nvGrpSpPr>
              <p:cNvPr id="50" name="그룹 49"/>
              <p:cNvGrpSpPr/>
              <p:nvPr/>
            </p:nvGrpSpPr>
            <p:grpSpPr>
              <a:xfrm>
                <a:off x="1904865" y="1772816"/>
                <a:ext cx="2093495" cy="1089931"/>
                <a:chOff x="1012194" y="2068780"/>
                <a:chExt cx="2093495" cy="1089931"/>
              </a:xfrm>
            </p:grpSpPr>
            <p:grpSp>
              <p:nvGrpSpPr>
                <p:cNvPr id="13" name="그룹 12"/>
                <p:cNvGrpSpPr/>
                <p:nvPr/>
              </p:nvGrpSpPr>
              <p:grpSpPr>
                <a:xfrm>
                  <a:off x="1012194" y="2677514"/>
                  <a:ext cx="738880" cy="481197"/>
                  <a:chOff x="6076580" y="2910797"/>
                  <a:chExt cx="941582" cy="602138"/>
                </a:xfrm>
              </p:grpSpPr>
              <p:pic>
                <p:nvPicPr>
                  <p:cNvPr id="36" name="Picture 3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>
                    <a:duotone>
                      <a:schemeClr val="accent5">
                        <a:shade val="45000"/>
                        <a:satMod val="135000"/>
                      </a:schemeClr>
                      <a:prstClr val="white"/>
                    </a:duotone>
                  </a:blip>
                  <a:srcRect l="2897" t="52919" r="7312" b="4745"/>
                  <a:stretch>
                    <a:fillRect/>
                  </a:stretch>
                </p:blipFill>
                <p:spPr bwMode="auto">
                  <a:xfrm>
                    <a:off x="6076580" y="3011696"/>
                    <a:ext cx="863117" cy="5012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39" name="타원 38"/>
                  <p:cNvSpPr/>
                  <p:nvPr/>
                </p:nvSpPr>
                <p:spPr>
                  <a:xfrm>
                    <a:off x="6821999" y="2910797"/>
                    <a:ext cx="196163" cy="252247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z="1000" b="1" dirty="0" smtClean="0">
                      <a:latin typeface="+mn-ea"/>
                    </a:endParaRPr>
                  </a:p>
                </p:txBody>
              </p:sp>
            </p:grpSp>
            <p:grpSp>
              <p:nvGrpSpPr>
                <p:cNvPr id="40" name="그룹 39"/>
                <p:cNvGrpSpPr/>
                <p:nvPr/>
              </p:nvGrpSpPr>
              <p:grpSpPr>
                <a:xfrm>
                  <a:off x="1673556" y="2068780"/>
                  <a:ext cx="738880" cy="481197"/>
                  <a:chOff x="6076580" y="2910797"/>
                  <a:chExt cx="941582" cy="602138"/>
                </a:xfrm>
              </p:grpSpPr>
              <p:pic>
                <p:nvPicPr>
                  <p:cNvPr id="41" name="Picture 3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>
                    <a:duotone>
                      <a:schemeClr val="accent5">
                        <a:shade val="45000"/>
                        <a:satMod val="135000"/>
                      </a:schemeClr>
                      <a:prstClr val="white"/>
                    </a:duotone>
                  </a:blip>
                  <a:srcRect l="2897" t="52919" r="7312" b="4745"/>
                  <a:stretch>
                    <a:fillRect/>
                  </a:stretch>
                </p:blipFill>
                <p:spPr bwMode="auto">
                  <a:xfrm>
                    <a:off x="6076580" y="3011696"/>
                    <a:ext cx="863117" cy="5012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42" name="타원 41"/>
                  <p:cNvSpPr/>
                  <p:nvPr/>
                </p:nvSpPr>
                <p:spPr>
                  <a:xfrm>
                    <a:off x="6821999" y="2910797"/>
                    <a:ext cx="196163" cy="252247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z="1000" b="1" dirty="0" smtClean="0">
                      <a:latin typeface="+mn-ea"/>
                    </a:endParaRPr>
                  </a:p>
                </p:txBody>
              </p:sp>
            </p:grpSp>
            <p:grpSp>
              <p:nvGrpSpPr>
                <p:cNvPr id="43" name="그룹 42"/>
                <p:cNvGrpSpPr/>
                <p:nvPr/>
              </p:nvGrpSpPr>
              <p:grpSpPr>
                <a:xfrm>
                  <a:off x="2366809" y="2677514"/>
                  <a:ext cx="738880" cy="481197"/>
                  <a:chOff x="6076580" y="2910797"/>
                  <a:chExt cx="941582" cy="602138"/>
                </a:xfrm>
              </p:grpSpPr>
              <p:pic>
                <p:nvPicPr>
                  <p:cNvPr id="44" name="Picture 3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>
                    <a:duotone>
                      <a:schemeClr val="accent5">
                        <a:shade val="45000"/>
                        <a:satMod val="135000"/>
                      </a:schemeClr>
                      <a:prstClr val="white"/>
                    </a:duotone>
                  </a:blip>
                  <a:srcRect l="2897" t="52919" r="7312" b="4745"/>
                  <a:stretch>
                    <a:fillRect/>
                  </a:stretch>
                </p:blipFill>
                <p:spPr bwMode="auto">
                  <a:xfrm>
                    <a:off x="6076580" y="3011696"/>
                    <a:ext cx="863117" cy="50123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45" name="타원 44"/>
                  <p:cNvSpPr/>
                  <p:nvPr/>
                </p:nvSpPr>
                <p:spPr>
                  <a:xfrm>
                    <a:off x="6821999" y="2910797"/>
                    <a:ext cx="196163" cy="252247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 sz="1000" b="1" dirty="0" smtClean="0">
                      <a:latin typeface="+mn-ea"/>
                    </a:endParaRPr>
                  </a:p>
                </p:txBody>
              </p:sp>
            </p:grpSp>
          </p:grpSp>
          <p:sp>
            <p:nvSpPr>
              <p:cNvPr id="48" name="TextBox 47"/>
              <p:cNvSpPr txBox="1"/>
              <p:nvPr/>
            </p:nvSpPr>
            <p:spPr>
              <a:xfrm>
                <a:off x="2014250" y="1844824"/>
                <a:ext cx="1793921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 smtClean="0">
                    <a:latin typeface="+mn-ea"/>
                  </a:rPr>
                  <a:t>국가근로장학사업</a:t>
                </a:r>
                <a:endParaRPr lang="ko-KR" altLang="en-US" sz="1400" b="1" dirty="0">
                  <a:latin typeface="+mn-ea"/>
                </a:endParaRPr>
              </a:p>
            </p:txBody>
          </p:sp>
          <p:sp>
            <p:nvSpPr>
              <p:cNvPr id="51" name="TextBox 50"/>
              <p:cNvSpPr txBox="1"/>
              <p:nvPr/>
            </p:nvSpPr>
            <p:spPr>
              <a:xfrm>
                <a:off x="1327409" y="2256146"/>
                <a:ext cx="179392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 smtClean="0">
                    <a:latin typeface="+mn-ea"/>
                  </a:rPr>
                  <a:t>다문화학생</a:t>
                </a:r>
                <a:endParaRPr lang="en-US" altLang="ko-KR" sz="1400" b="1" dirty="0" smtClean="0">
                  <a:latin typeface="+mn-ea"/>
                </a:endParaRPr>
              </a:p>
              <a:p>
                <a:pPr algn="ctr"/>
                <a:r>
                  <a:rPr lang="ko-KR" altLang="en-US" sz="1400" b="1" dirty="0" err="1" smtClean="0">
                    <a:latin typeface="+mn-ea"/>
                  </a:rPr>
                  <a:t>멘토링</a:t>
                </a:r>
                <a:endParaRPr lang="ko-KR" altLang="en-US" sz="1400" b="1" dirty="0">
                  <a:latin typeface="+mn-ea"/>
                </a:endParaRPr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2778079" y="2257708"/>
                <a:ext cx="179392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 smtClean="0">
                    <a:latin typeface="+mn-ea"/>
                  </a:rPr>
                  <a:t>대학생청소년</a:t>
                </a:r>
                <a:endParaRPr lang="en-US" altLang="ko-KR" sz="1400" b="1" dirty="0" smtClean="0">
                  <a:latin typeface="+mn-ea"/>
                </a:endParaRPr>
              </a:p>
              <a:p>
                <a:pPr algn="ctr"/>
                <a:r>
                  <a:rPr lang="ko-KR" altLang="en-US" sz="1400" b="1" dirty="0" smtClean="0">
                    <a:latin typeface="+mn-ea"/>
                  </a:rPr>
                  <a:t>교육지원사업</a:t>
                </a:r>
                <a:endParaRPr lang="ko-KR" altLang="en-US" sz="1400" b="1" dirty="0">
                  <a:latin typeface="+mn-ea"/>
                </a:endParaRPr>
              </a:p>
            </p:txBody>
          </p:sp>
        </p:grpSp>
        <p:grpSp>
          <p:nvGrpSpPr>
            <p:cNvPr id="65" name="그룹 64"/>
            <p:cNvGrpSpPr/>
            <p:nvPr/>
          </p:nvGrpSpPr>
          <p:grpSpPr>
            <a:xfrm>
              <a:off x="1411903" y="4365104"/>
              <a:ext cx="2880320" cy="2024465"/>
              <a:chOff x="1432223" y="4428871"/>
              <a:chExt cx="2880320" cy="2024465"/>
            </a:xfrm>
          </p:grpSpPr>
          <p:sp>
            <p:nvSpPr>
              <p:cNvPr id="57" name="순서도: 지연 56"/>
              <p:cNvSpPr/>
              <p:nvPr/>
            </p:nvSpPr>
            <p:spPr>
              <a:xfrm rot="16200000">
                <a:off x="2546317" y="5175494"/>
                <a:ext cx="690540" cy="568999"/>
              </a:xfrm>
              <a:prstGeom prst="flowChartDelay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58" name="타원 57"/>
              <p:cNvSpPr/>
              <p:nvPr/>
            </p:nvSpPr>
            <p:spPr>
              <a:xfrm>
                <a:off x="2694679" y="4729384"/>
                <a:ext cx="405869" cy="395854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pic>
            <p:nvPicPr>
              <p:cNvPr id="59" name="_x172426160" descr="EMB00001c4c0941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633"/>
              <a:stretch/>
            </p:blipFill>
            <p:spPr bwMode="auto">
              <a:xfrm>
                <a:off x="2634425" y="4428871"/>
                <a:ext cx="589743" cy="38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0" name="모서리가 둥근 직사각형 59"/>
              <p:cNvSpPr/>
              <p:nvPr/>
            </p:nvSpPr>
            <p:spPr>
              <a:xfrm>
                <a:off x="1432223" y="5805264"/>
                <a:ext cx="2880320" cy="648072"/>
              </a:xfrm>
              <a:prstGeom prst="roundRect">
                <a:avLst>
                  <a:gd name="adj" fmla="val 50000"/>
                </a:avLst>
              </a:prstGeom>
              <a:solidFill>
                <a:srgbClr val="5B9B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700" b="1" spc="-150" dirty="0" smtClean="0">
                    <a:latin typeface="+mn-ea"/>
                  </a:rPr>
                  <a:t>학적 상태가 </a:t>
                </a:r>
                <a:r>
                  <a:rPr lang="en-US" altLang="ko-KR" sz="1700" b="1" spc="-150" dirty="0" smtClean="0">
                    <a:latin typeface="+mn-ea"/>
                  </a:rPr>
                  <a:t>‘</a:t>
                </a:r>
                <a:r>
                  <a:rPr lang="ko-KR" altLang="en-US" sz="1700" b="1" spc="-150" dirty="0" smtClean="0">
                    <a:latin typeface="+mn-ea"/>
                  </a:rPr>
                  <a:t>재학</a:t>
                </a:r>
                <a:r>
                  <a:rPr lang="en-US" altLang="ko-KR" sz="1700" b="1" spc="-150" dirty="0" smtClean="0">
                    <a:latin typeface="+mn-ea"/>
                  </a:rPr>
                  <a:t>’</a:t>
                </a:r>
                <a:r>
                  <a:rPr lang="ko-KR" altLang="en-US" sz="1700" b="1" spc="-150" dirty="0" smtClean="0">
                    <a:latin typeface="+mn-ea"/>
                  </a:rPr>
                  <a:t>에서</a:t>
                </a:r>
                <a:endParaRPr lang="en-US" altLang="ko-KR" sz="1700" b="1" spc="-150" dirty="0" smtClean="0">
                  <a:latin typeface="+mn-ea"/>
                </a:endParaRPr>
              </a:p>
              <a:p>
                <a:pPr algn="ctr"/>
                <a:r>
                  <a:rPr lang="ko-KR" altLang="en-US" sz="1700" b="1" spc="-150" dirty="0" smtClean="0">
                    <a:latin typeface="+mn-ea"/>
                  </a:rPr>
                  <a:t>휴학</a:t>
                </a:r>
                <a:r>
                  <a:rPr lang="en-US" altLang="ko-KR" sz="1700" b="1" spc="-150" dirty="0" smtClean="0">
                    <a:latin typeface="+mn-ea"/>
                  </a:rPr>
                  <a:t>, </a:t>
                </a:r>
                <a:r>
                  <a:rPr lang="ko-KR" altLang="en-US" sz="1700" b="1" spc="-150" dirty="0" smtClean="0">
                    <a:latin typeface="+mn-ea"/>
                  </a:rPr>
                  <a:t>자퇴</a:t>
                </a:r>
                <a:r>
                  <a:rPr lang="en-US" altLang="ko-KR" sz="1700" b="1" spc="-150" dirty="0" smtClean="0">
                    <a:latin typeface="+mn-ea"/>
                  </a:rPr>
                  <a:t>, </a:t>
                </a:r>
                <a:r>
                  <a:rPr lang="ko-KR" altLang="en-US" sz="1700" b="1" spc="-150" dirty="0" smtClean="0">
                    <a:latin typeface="+mn-ea"/>
                  </a:rPr>
                  <a:t>졸업 등으로 변동</a:t>
                </a:r>
                <a:endParaRPr lang="ko-KR" altLang="en-US" sz="1700" b="1" spc="-150" dirty="0">
                  <a:latin typeface="+mn-ea"/>
                </a:endParaRPr>
              </a:p>
            </p:txBody>
          </p:sp>
        </p:grpSp>
        <p:grpSp>
          <p:nvGrpSpPr>
            <p:cNvPr id="73" name="그룹 72"/>
            <p:cNvGrpSpPr/>
            <p:nvPr/>
          </p:nvGrpSpPr>
          <p:grpSpPr>
            <a:xfrm>
              <a:off x="5004048" y="4729774"/>
              <a:ext cx="2880320" cy="1723562"/>
              <a:chOff x="5004048" y="4729774"/>
              <a:chExt cx="2880320" cy="1723562"/>
            </a:xfrm>
          </p:grpSpPr>
          <p:sp>
            <p:nvSpPr>
              <p:cNvPr id="61" name="순서도: 지연 60"/>
              <p:cNvSpPr/>
              <p:nvPr/>
            </p:nvSpPr>
            <p:spPr>
              <a:xfrm rot="16200000">
                <a:off x="6095406" y="5175884"/>
                <a:ext cx="690540" cy="568999"/>
              </a:xfrm>
              <a:prstGeom prst="flowChartDelay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62" name="타원 61"/>
              <p:cNvSpPr/>
              <p:nvPr/>
            </p:nvSpPr>
            <p:spPr>
              <a:xfrm>
                <a:off x="6243768" y="4729774"/>
                <a:ext cx="405869" cy="395854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64" name="모서리가 둥근 직사각형 63"/>
              <p:cNvSpPr/>
              <p:nvPr/>
            </p:nvSpPr>
            <p:spPr>
              <a:xfrm>
                <a:off x="5004048" y="5805264"/>
                <a:ext cx="2880320" cy="648072"/>
              </a:xfrm>
              <a:prstGeom prst="roundRect">
                <a:avLst>
                  <a:gd name="adj" fmla="val 50000"/>
                </a:avLst>
              </a:prstGeom>
              <a:solidFill>
                <a:srgbClr val="5B9B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700" b="1" dirty="0" smtClean="0">
                    <a:latin typeface="+mn-ea"/>
                  </a:rPr>
                  <a:t>부정근로</a:t>
                </a:r>
                <a:r>
                  <a:rPr lang="en-US" altLang="ko-KR" sz="1700" b="1" dirty="0" smtClean="0">
                    <a:latin typeface="+mn-ea"/>
                  </a:rPr>
                  <a:t>(</a:t>
                </a:r>
                <a:r>
                  <a:rPr lang="ko-KR" altLang="en-US" sz="1700" b="1" dirty="0" smtClean="0">
                    <a:latin typeface="+mn-ea"/>
                  </a:rPr>
                  <a:t>허위</a:t>
                </a:r>
                <a:r>
                  <a:rPr lang="en-US" altLang="ko-KR" sz="1700" b="1" dirty="0" smtClean="0">
                    <a:latin typeface="+mn-ea"/>
                  </a:rPr>
                  <a:t>/</a:t>
                </a:r>
                <a:r>
                  <a:rPr lang="ko-KR" altLang="en-US" sz="1700" b="1" dirty="0" smtClean="0">
                    <a:latin typeface="+mn-ea"/>
                  </a:rPr>
                  <a:t>대체</a:t>
                </a:r>
                <a:r>
                  <a:rPr lang="en-US" altLang="ko-KR" sz="1700" b="1" dirty="0" smtClean="0">
                    <a:latin typeface="+mn-ea"/>
                  </a:rPr>
                  <a:t>/</a:t>
                </a:r>
                <a:r>
                  <a:rPr lang="ko-KR" altLang="en-US" sz="1700" b="1" dirty="0" smtClean="0">
                    <a:latin typeface="+mn-ea"/>
                  </a:rPr>
                  <a:t>대리</a:t>
                </a:r>
                <a:r>
                  <a:rPr lang="en-US" altLang="ko-KR" sz="1700" b="1" dirty="0" smtClean="0">
                    <a:latin typeface="+mn-ea"/>
                  </a:rPr>
                  <a:t>)</a:t>
                </a:r>
                <a:endParaRPr lang="ko-KR" altLang="en-US" sz="1700" b="1" dirty="0">
                  <a:latin typeface="+mn-ea"/>
                </a:endParaRPr>
              </a:p>
            </p:txBody>
          </p:sp>
        </p:grpSp>
        <p:grpSp>
          <p:nvGrpSpPr>
            <p:cNvPr id="67" name="그룹 66"/>
            <p:cNvGrpSpPr/>
            <p:nvPr/>
          </p:nvGrpSpPr>
          <p:grpSpPr>
            <a:xfrm>
              <a:off x="5047278" y="1772816"/>
              <a:ext cx="2786796" cy="2328691"/>
              <a:chOff x="5047278" y="1772816"/>
              <a:chExt cx="2786796" cy="2328691"/>
            </a:xfrm>
          </p:grpSpPr>
          <p:sp>
            <p:nvSpPr>
              <p:cNvPr id="54" name="직사각형 53"/>
              <p:cNvSpPr/>
              <p:nvPr/>
            </p:nvSpPr>
            <p:spPr>
              <a:xfrm>
                <a:off x="5389984" y="1772816"/>
                <a:ext cx="2134344" cy="1482584"/>
              </a:xfrm>
              <a:prstGeom prst="rect">
                <a:avLst/>
              </a:prstGeom>
              <a:solidFill>
                <a:srgbClr val="6E570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56" name="직사각형 55"/>
              <p:cNvSpPr/>
              <p:nvPr/>
            </p:nvSpPr>
            <p:spPr>
              <a:xfrm>
                <a:off x="5529015" y="1894933"/>
                <a:ext cx="1868488" cy="1230542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69" name="순서도: 지연 68"/>
              <p:cNvSpPr/>
              <p:nvPr/>
            </p:nvSpPr>
            <p:spPr>
              <a:xfrm rot="16200000">
                <a:off x="5755686" y="2823665"/>
                <a:ext cx="690540" cy="568999"/>
              </a:xfrm>
              <a:prstGeom prst="flowChartDelay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70" name="타원 69"/>
              <p:cNvSpPr/>
              <p:nvPr/>
            </p:nvSpPr>
            <p:spPr>
              <a:xfrm>
                <a:off x="5904048" y="2377555"/>
                <a:ext cx="405869" cy="395854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72" name="모서리가 둥근 직사각형 71"/>
              <p:cNvSpPr/>
              <p:nvPr/>
            </p:nvSpPr>
            <p:spPr>
              <a:xfrm>
                <a:off x="5047278" y="3453435"/>
                <a:ext cx="2786796" cy="648072"/>
              </a:xfrm>
              <a:prstGeom prst="roundRect">
                <a:avLst>
                  <a:gd name="adj" fmla="val 50000"/>
                </a:avLst>
              </a:prstGeom>
              <a:solidFill>
                <a:srgbClr val="5B9B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700" b="1" spc="-150" dirty="0" smtClean="0">
                    <a:latin typeface="+mn-ea"/>
                  </a:rPr>
                  <a:t>수업</a:t>
                </a:r>
                <a:r>
                  <a:rPr lang="en-US" altLang="ko-KR" sz="1700" b="1" spc="-150" dirty="0" smtClean="0">
                    <a:latin typeface="+mn-ea"/>
                  </a:rPr>
                  <a:t>·</a:t>
                </a:r>
                <a:r>
                  <a:rPr lang="ko-KR" altLang="en-US" sz="1700" b="1" spc="-150" dirty="0" smtClean="0">
                    <a:latin typeface="+mn-ea"/>
                  </a:rPr>
                  <a:t>현장실습시간 및</a:t>
                </a:r>
                <a:r>
                  <a:rPr lang="en-US" altLang="ko-KR" sz="1700" b="1" spc="-150" dirty="0" smtClean="0">
                    <a:latin typeface="+mn-ea"/>
                  </a:rPr>
                  <a:t/>
                </a:r>
                <a:br>
                  <a:rPr lang="en-US" altLang="ko-KR" sz="1700" b="1" spc="-150" dirty="0" smtClean="0">
                    <a:latin typeface="+mn-ea"/>
                  </a:rPr>
                </a:br>
                <a:r>
                  <a:rPr lang="ko-KR" altLang="en-US" sz="1700" b="1" spc="-150" dirty="0" smtClean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latin typeface="+mn-ea"/>
                  </a:rPr>
                  <a:t>일시적 공강</a:t>
                </a:r>
                <a:r>
                  <a:rPr lang="en-US" altLang="ko-KR" sz="1700" b="1" spc="-150" dirty="0" smtClean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latin typeface="+mn-ea"/>
                  </a:rPr>
                  <a:t>·</a:t>
                </a:r>
                <a:r>
                  <a:rPr lang="ko-KR" altLang="en-US" sz="1700" b="1" spc="-150" dirty="0" smtClean="0">
                    <a:solidFill>
                      <a:schemeClr val="accent4">
                        <a:lumMod val="60000"/>
                        <a:lumOff val="40000"/>
                      </a:schemeClr>
                    </a:solidFill>
                    <a:latin typeface="+mn-ea"/>
                  </a:rPr>
                  <a:t>휴강 </a:t>
                </a:r>
                <a:r>
                  <a:rPr lang="ko-KR" altLang="en-US" sz="1700" b="1" spc="-150" dirty="0" smtClean="0">
                    <a:latin typeface="+mn-ea"/>
                  </a:rPr>
                  <a:t>근로 불가</a:t>
                </a:r>
                <a:endParaRPr lang="ko-KR" altLang="en-US" sz="1700" b="1" spc="-150" dirty="0">
                  <a:latin typeface="+mn-ea"/>
                </a:endParaRPr>
              </a:p>
            </p:txBody>
          </p:sp>
          <p:pic>
            <p:nvPicPr>
              <p:cNvPr id="53" name="Picture 2" descr="C:\Users\pc\AppData\Local\Microsoft\Windows\Temporary Internet Files\Content.IE5\LXEX2WDT\MC900429563[1].wmf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75576" y="2780928"/>
                <a:ext cx="872787" cy="6376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172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5411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처음 기관을 방문했어요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07950" y="1760083"/>
            <a:ext cx="8432948" cy="3807924"/>
            <a:chOff x="107950" y="2060848"/>
            <a:chExt cx="8432948" cy="3807924"/>
          </a:xfrm>
        </p:grpSpPr>
        <p:pic>
          <p:nvPicPr>
            <p:cNvPr id="78" name="Picture 2"/>
            <p:cNvPicPr>
              <a:picLocks noChangeAspect="1" noChangeArrowheads="1"/>
            </p:cNvPicPr>
            <p:nvPr/>
          </p:nvPicPr>
          <p:blipFill rotWithShape="1">
            <a:blip r:embed="rId2" cstate="print"/>
            <a:srcRect b="30360"/>
            <a:stretch/>
          </p:blipFill>
          <p:spPr bwMode="auto">
            <a:xfrm flipH="1">
              <a:off x="7740798" y="2060848"/>
              <a:ext cx="800100" cy="98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5" name="모서리가 둥근 직사각형 54"/>
            <p:cNvSpPr/>
            <p:nvPr/>
          </p:nvSpPr>
          <p:spPr>
            <a:xfrm>
              <a:off x="107950" y="2124356"/>
              <a:ext cx="5112122" cy="751892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2400" b="1" dirty="0" smtClean="0">
                  <a:solidFill>
                    <a:srgbClr val="0E6B9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국가근로장학생 기본예절</a:t>
              </a:r>
              <a:endParaRPr lang="ko-KR" altLang="en-US" sz="2400" b="1" dirty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6" name="모서리가 둥근 사각형 설명선 5"/>
            <p:cNvSpPr/>
            <p:nvPr/>
          </p:nvSpPr>
          <p:spPr>
            <a:xfrm>
              <a:off x="5166735" y="2240506"/>
              <a:ext cx="2646071" cy="629022"/>
            </a:xfrm>
            <a:prstGeom prst="wedgeRoundRectCallout">
              <a:avLst>
                <a:gd name="adj1" fmla="val 55608"/>
                <a:gd name="adj2" fmla="val 26942"/>
                <a:gd name="adj3" fmla="val 16667"/>
              </a:avLst>
            </a:prstGeom>
            <a:solidFill>
              <a:srgbClr val="92D050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600" b="1" spc="-150" dirty="0" smtClean="0">
                  <a:solidFill>
                    <a:srgbClr val="0E6B90"/>
                  </a:solidFill>
                  <a:latin typeface="+mn-ea"/>
                </a:rPr>
                <a:t>근로장학생은 대학의 얼굴 </a:t>
              </a:r>
              <a:r>
                <a:rPr lang="en-US" altLang="ko-KR" sz="1600" b="1" spc="-150" dirty="0" smtClean="0">
                  <a:solidFill>
                    <a:srgbClr val="0E6B90"/>
                  </a:solidFill>
                  <a:latin typeface="+mn-ea"/>
                </a:rPr>
                <a:t>! </a:t>
              </a:r>
              <a:br>
                <a:rPr lang="en-US" altLang="ko-KR" sz="1600" b="1" spc="-150" dirty="0" smtClean="0">
                  <a:solidFill>
                    <a:srgbClr val="0E6B90"/>
                  </a:solidFill>
                  <a:latin typeface="+mn-ea"/>
                </a:rPr>
              </a:br>
              <a:r>
                <a:rPr lang="ko-KR" altLang="en-US" sz="1600" b="1" spc="-150" dirty="0" smtClean="0">
                  <a:solidFill>
                    <a:srgbClr val="0E6B90"/>
                  </a:solidFill>
                  <a:latin typeface="+mn-ea"/>
                </a:rPr>
                <a:t>지킬 건 지켜요</a:t>
              </a:r>
              <a:endParaRPr lang="ko-KR" altLang="en-US" sz="1600" b="1" spc="-150" dirty="0">
                <a:solidFill>
                  <a:srgbClr val="0E6B90"/>
                </a:solidFill>
                <a:latin typeface="+mn-ea"/>
              </a:endParaRPr>
            </a:p>
          </p:txBody>
        </p:sp>
        <p:sp>
          <p:nvSpPr>
            <p:cNvPr id="79" name="직사각형 78"/>
            <p:cNvSpPr/>
            <p:nvPr/>
          </p:nvSpPr>
          <p:spPr>
            <a:xfrm>
              <a:off x="834830" y="2970825"/>
              <a:ext cx="7337569" cy="482400"/>
            </a:xfrm>
            <a:prstGeom prst="rect">
              <a:avLst/>
            </a:prstGeom>
            <a:solidFill>
              <a:srgbClr val="C7E6A4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출근시간 전에 일찍 도착하여 하루 일과 계획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97" name="직사각형 96"/>
            <p:cNvSpPr/>
            <p:nvPr/>
          </p:nvSpPr>
          <p:spPr>
            <a:xfrm>
              <a:off x="834830" y="3453225"/>
              <a:ext cx="7337569" cy="482320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사무실에 들어가면 직원들에게 친절히 인사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99" name="직사각형 98"/>
            <p:cNvSpPr/>
            <p:nvPr/>
          </p:nvSpPr>
          <p:spPr>
            <a:xfrm>
              <a:off x="834830" y="3935545"/>
              <a:ext cx="7337569" cy="482400"/>
            </a:xfrm>
            <a:prstGeom prst="rect">
              <a:avLst/>
            </a:prstGeom>
            <a:solidFill>
              <a:srgbClr val="C7E6A4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개인적인 전화나 잡담을 삼가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0" name="직사각형 99"/>
            <p:cNvSpPr/>
            <p:nvPr/>
          </p:nvSpPr>
          <p:spPr>
            <a:xfrm>
              <a:off x="853744" y="4421572"/>
              <a:ext cx="7337569" cy="482400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회사의 규정을 준수하여 단정하고 예의 바른 업무태도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1" name="직사각형 100"/>
            <p:cNvSpPr/>
            <p:nvPr/>
          </p:nvSpPr>
          <p:spPr>
            <a:xfrm>
              <a:off x="820835" y="4903972"/>
              <a:ext cx="7337569" cy="482400"/>
            </a:xfrm>
            <a:prstGeom prst="rect">
              <a:avLst/>
            </a:prstGeom>
            <a:solidFill>
              <a:srgbClr val="C7E6A4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근무시간 중에는 업무 외의 행동 지양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102" name="직사각형 101"/>
            <p:cNvSpPr/>
            <p:nvPr/>
          </p:nvSpPr>
          <p:spPr>
            <a:xfrm>
              <a:off x="820834" y="5386372"/>
              <a:ext cx="7337569" cy="482400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주변을 깨끗이 정돈하고 간단한 인사 후 퇴근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38</a:t>
            </a:fld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820833" y="5567927"/>
            <a:ext cx="7337569" cy="482400"/>
          </a:xfrm>
          <a:prstGeom prst="rect">
            <a:avLst/>
          </a:prstGeom>
          <a:solidFill>
            <a:srgbClr val="C7E6A4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정해진 근무시간에는 꼭 출근할 것</a:t>
            </a:r>
            <a:endParaRPr lang="ko-KR" altLang="en-US" sz="17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44458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5411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처음 기관을 방문했어요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683568" y="2204864"/>
            <a:ext cx="7488831" cy="3567697"/>
            <a:chOff x="683568" y="2204864"/>
            <a:chExt cx="7488831" cy="3567697"/>
          </a:xfrm>
        </p:grpSpPr>
        <p:pic>
          <p:nvPicPr>
            <p:cNvPr id="78" name="Picture 2"/>
            <p:cNvPicPr>
              <a:picLocks noChangeAspect="1" noChangeArrowheads="1"/>
            </p:cNvPicPr>
            <p:nvPr/>
          </p:nvPicPr>
          <p:blipFill rotWithShape="1">
            <a:blip r:embed="rId2" cstate="print"/>
            <a:srcRect b="30360"/>
            <a:stretch/>
          </p:blipFill>
          <p:spPr bwMode="auto">
            <a:xfrm flipH="1">
              <a:off x="7358304" y="2204864"/>
              <a:ext cx="800100" cy="98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5" name="모서리가 둥근 직사각형 54"/>
            <p:cNvSpPr/>
            <p:nvPr/>
          </p:nvSpPr>
          <p:spPr>
            <a:xfrm>
              <a:off x="683568" y="2268372"/>
              <a:ext cx="4155755" cy="751892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800" b="1" dirty="0" smtClean="0">
                  <a:solidFill>
                    <a:srgbClr val="0E6B9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월별 출근부 제출 안내</a:t>
              </a:r>
              <a:endParaRPr lang="ko-KR" altLang="en-US" sz="2800" b="1" dirty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6" name="모서리가 둥근 사각형 설명선 5"/>
            <p:cNvSpPr/>
            <p:nvPr/>
          </p:nvSpPr>
          <p:spPr>
            <a:xfrm>
              <a:off x="4860032" y="2384522"/>
              <a:ext cx="2268029" cy="629022"/>
            </a:xfrm>
            <a:prstGeom prst="wedgeRoundRectCallout">
              <a:avLst>
                <a:gd name="adj1" fmla="val 59928"/>
                <a:gd name="adj2" fmla="val -315"/>
                <a:gd name="adj3" fmla="val 16667"/>
              </a:avLst>
            </a:prstGeom>
            <a:solidFill>
              <a:srgbClr val="FFC000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spc="-150" dirty="0" smtClean="0">
                  <a:solidFill>
                    <a:srgbClr val="0E6B90"/>
                  </a:solidFill>
                  <a:latin typeface="+mn-ea"/>
                </a:rPr>
                <a:t>근로지 담당선생님께</a:t>
              </a:r>
              <a: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  <a:t/>
              </a:r>
              <a:b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</a:br>
              <a:r>
                <a:rPr lang="ko-KR" altLang="en-US" sz="1700" b="1" spc="-150" dirty="0" smtClean="0">
                  <a:solidFill>
                    <a:srgbClr val="0E6B90"/>
                  </a:solidFill>
                  <a:latin typeface="+mn-ea"/>
                </a:rPr>
                <a:t>알려주세요</a:t>
              </a:r>
              <a: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  <a:t>!</a:t>
              </a:r>
              <a:endParaRPr lang="ko-KR" altLang="en-US" sz="1700" b="1" spc="-150" dirty="0">
                <a:solidFill>
                  <a:srgbClr val="0E6B90"/>
                </a:solidFill>
                <a:latin typeface="+mn-ea"/>
              </a:endParaRPr>
            </a:p>
          </p:txBody>
        </p:sp>
        <p:sp>
          <p:nvSpPr>
            <p:cNvPr id="79" name="직사각형 78"/>
            <p:cNvSpPr/>
            <p:nvPr/>
          </p:nvSpPr>
          <p:spPr>
            <a:xfrm>
              <a:off x="834830" y="3114841"/>
              <a:ext cx="7337569" cy="881723"/>
            </a:xfrm>
            <a:prstGeom prst="rect">
              <a:avLst/>
            </a:prstGeom>
            <a:solidFill>
              <a:srgbClr val="FFE593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근로장학생이 한달 동안 작성한 출근부를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월말에 기관 </a:t>
              </a:r>
              <a:r>
                <a:rPr lang="ko-KR" altLang="en-US" sz="17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근로지 담당자가 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 “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대학제출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” 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해주어야 함</a:t>
              </a:r>
              <a:endPara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834830" y="4006089"/>
              <a:ext cx="7337569" cy="881723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출근부 제출 이후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해당월의 출근부가 인정되어 장학금 지급이 가능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820835" y="4890838"/>
              <a:ext cx="7337569" cy="881723"/>
            </a:xfrm>
            <a:prstGeom prst="rect">
              <a:avLst/>
            </a:prstGeom>
            <a:solidFill>
              <a:srgbClr val="FFE593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rgbClr val="FF0000"/>
                  </a:solidFill>
                  <a:latin typeface="+mn-ea"/>
                </a:rPr>
                <a:t>기관의 월별 출근부 제출이 늦어지면</a:t>
              </a:r>
              <a:r>
                <a:rPr lang="en-US" altLang="ko-KR" sz="1700" b="1" dirty="0" smtClean="0">
                  <a:solidFill>
                    <a:srgbClr val="FF0000"/>
                  </a:solidFill>
                  <a:latin typeface="+mn-ea"/>
                </a:rPr>
                <a:t>, </a:t>
              </a:r>
              <a:r>
                <a:rPr lang="ko-KR" altLang="en-US" sz="1700" b="1" dirty="0" smtClean="0">
                  <a:solidFill>
                    <a:srgbClr val="FF0000"/>
                  </a:solidFill>
                  <a:latin typeface="+mn-ea"/>
                </a:rPr>
                <a:t>전체 장학금 지급 일정이 늦어지므로 </a:t>
              </a:r>
              <a:endParaRPr lang="en-US" altLang="ko-KR" sz="1700" b="1" dirty="0" smtClean="0">
                <a:solidFill>
                  <a:srgbClr val="FF0000"/>
                </a:solidFill>
                <a:latin typeface="+mn-ea"/>
              </a:endParaRPr>
            </a:p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기관 방문 시 꼭 안내 부탁 드립니다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.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39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9362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67921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03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71465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해외여행 및 군복무 계획된 일정이 있을 때</a:t>
            </a:r>
            <a:r>
              <a:rPr lang="en-US" altLang="ko-KR" sz="3200" b="1" spc="-300" dirty="0" smtClean="0">
                <a:solidFill>
                  <a:srgbClr val="37D4FF"/>
                </a:solidFill>
                <a:latin typeface="+mn-ea"/>
              </a:rPr>
              <a:t>!</a:t>
            </a:r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 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683568" y="2204864"/>
            <a:ext cx="7488831" cy="2682948"/>
            <a:chOff x="683568" y="2204864"/>
            <a:chExt cx="7488831" cy="2682948"/>
          </a:xfrm>
        </p:grpSpPr>
        <p:pic>
          <p:nvPicPr>
            <p:cNvPr id="78" name="Picture 2"/>
            <p:cNvPicPr>
              <a:picLocks noChangeAspect="1" noChangeArrowheads="1"/>
            </p:cNvPicPr>
            <p:nvPr/>
          </p:nvPicPr>
          <p:blipFill rotWithShape="1">
            <a:blip r:embed="rId2" cstate="print"/>
            <a:srcRect b="30360"/>
            <a:stretch/>
          </p:blipFill>
          <p:spPr bwMode="auto">
            <a:xfrm flipH="1">
              <a:off x="7358304" y="2204864"/>
              <a:ext cx="800100" cy="98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5" name="모서리가 둥근 직사각형 54"/>
            <p:cNvSpPr/>
            <p:nvPr/>
          </p:nvSpPr>
          <p:spPr>
            <a:xfrm>
              <a:off x="683568" y="2268372"/>
              <a:ext cx="4155755" cy="751892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500" b="1" dirty="0" smtClean="0">
                  <a:solidFill>
                    <a:srgbClr val="0E6B9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해외여행 등으로 근로를 잠시 중단하게 </a:t>
              </a:r>
              <a:r>
                <a:rPr lang="ko-KR" altLang="en-US" sz="2500" b="1" dirty="0" err="1" smtClean="0">
                  <a:solidFill>
                    <a:srgbClr val="0E6B9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될때</a:t>
              </a:r>
              <a:endParaRPr lang="ko-KR" altLang="en-US" sz="2500" b="1" dirty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6" name="모서리가 둥근 사각형 설명선 5"/>
            <p:cNvSpPr/>
            <p:nvPr/>
          </p:nvSpPr>
          <p:spPr>
            <a:xfrm>
              <a:off x="4860032" y="2384522"/>
              <a:ext cx="2268029" cy="629022"/>
            </a:xfrm>
            <a:prstGeom prst="wedgeRoundRectCallout">
              <a:avLst>
                <a:gd name="adj1" fmla="val 59928"/>
                <a:gd name="adj2" fmla="val -315"/>
                <a:gd name="adj3" fmla="val 16667"/>
              </a:avLst>
            </a:prstGeom>
            <a:solidFill>
              <a:srgbClr val="FFC000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spc="-150" dirty="0" smtClean="0">
                  <a:solidFill>
                    <a:srgbClr val="0E6B90"/>
                  </a:solidFill>
                  <a:latin typeface="+mn-ea"/>
                </a:rPr>
                <a:t>대학 담당선생님께</a:t>
              </a:r>
              <a: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  <a:t/>
              </a:r>
              <a:b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</a:br>
              <a:r>
                <a:rPr lang="ko-KR" altLang="en-US" sz="1700" b="1" spc="-150" dirty="0" smtClean="0">
                  <a:solidFill>
                    <a:srgbClr val="0E6B90"/>
                  </a:solidFill>
                  <a:latin typeface="+mn-ea"/>
                </a:rPr>
                <a:t>말씀해주세요</a:t>
              </a:r>
              <a: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  <a:t>!</a:t>
              </a:r>
              <a:endParaRPr lang="ko-KR" altLang="en-US" sz="1700" b="1" spc="-150" dirty="0">
                <a:solidFill>
                  <a:srgbClr val="0E6B90"/>
                </a:solidFill>
                <a:latin typeface="+mn-ea"/>
              </a:endParaRPr>
            </a:p>
          </p:txBody>
        </p:sp>
        <p:sp>
          <p:nvSpPr>
            <p:cNvPr id="79" name="직사각형 78"/>
            <p:cNvSpPr/>
            <p:nvPr/>
          </p:nvSpPr>
          <p:spPr>
            <a:xfrm>
              <a:off x="834830" y="3119206"/>
              <a:ext cx="7337569" cy="872993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한국장학재단 홈페이지 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&gt; </a:t>
              </a:r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국가근로장학금 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&gt; </a:t>
              </a:r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근로장학관리 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&gt; </a:t>
              </a:r>
            </a:p>
            <a:p>
              <a:pPr algn="ctr"/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“</a:t>
              </a:r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근로중지 사전신고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(</a:t>
              </a:r>
              <a:r>
                <a:rPr lang="ko-KR" altLang="en-US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해외여행 등</a:t>
              </a:r>
              <a:r>
                <a:rPr lang="en-US" altLang="ko-KR" sz="17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)”</a:t>
              </a: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834830" y="4006089"/>
              <a:ext cx="7337569" cy="881723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사전에 근로기관과 협의 및 대학 담당자에게 근로중지 안내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</a:t>
              </a:r>
            </a:p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근로중지 </a:t>
              </a:r>
              <a:r>
                <a:rPr lang="ko-KR" altLang="en-US" sz="17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사전신고 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내역은 </a:t>
              </a:r>
              <a:r>
                <a:rPr lang="ko-KR" altLang="en-US" sz="17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대학 담당자의 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승인 필요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20" name="직사각형 19"/>
          <p:cNvSpPr/>
          <p:nvPr/>
        </p:nvSpPr>
        <p:spPr>
          <a:xfrm>
            <a:off x="834831" y="4860263"/>
            <a:ext cx="7337569" cy="87299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대학 담당선생님의 안내에 따라 증빙서류 제출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(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전자항공권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·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탑승권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 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등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)</a:t>
            </a:r>
          </a:p>
          <a:p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     * 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이름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날짜</a:t>
            </a:r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700" b="1" dirty="0" err="1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출도착시간</a:t>
            </a:r>
            <a:r>
              <a:rPr lang="en-US" altLang="ko-KR" sz="1700" b="1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 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등 명확하게 </a:t>
            </a:r>
            <a:r>
              <a:rPr lang="ko-KR" altLang="en-US" sz="1700" b="1" dirty="0" err="1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보여야함</a:t>
            </a:r>
            <a:endParaRPr lang="en-US" altLang="ko-KR" sz="1700" b="1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r>
              <a: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     *</a:t>
            </a:r>
            <a:r>
              <a:rPr lang="ko-KR" altLang="en-US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증빙서류 미제출시 추후 부정근로 추정대상자로 소명요청 예정 </a:t>
            </a:r>
            <a:endParaRPr lang="en-US" altLang="ko-KR" sz="1700" b="1" dirty="0" smtClean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0016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67921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03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71465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근로기관</a:t>
            </a:r>
            <a:r>
              <a:rPr lang="en-US" altLang="ko-KR" sz="3200" b="1" spc="-300" dirty="0" smtClean="0">
                <a:solidFill>
                  <a:srgbClr val="37D4FF"/>
                </a:solidFill>
                <a:latin typeface="+mn-ea"/>
              </a:rPr>
              <a:t>(</a:t>
            </a:r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근로지</a:t>
            </a:r>
            <a:r>
              <a:rPr lang="en-US" altLang="ko-KR" sz="3200" b="1" spc="-300" dirty="0" smtClean="0">
                <a:solidFill>
                  <a:srgbClr val="37D4FF"/>
                </a:solidFill>
                <a:latin typeface="+mn-ea"/>
              </a:rPr>
              <a:t>)</a:t>
            </a:r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와 가족관계일 경우</a:t>
            </a:r>
            <a:r>
              <a:rPr lang="en-US" altLang="ko-KR" sz="3200" b="1" spc="-300" dirty="0" smtClean="0">
                <a:solidFill>
                  <a:srgbClr val="37D4FF"/>
                </a:solidFill>
                <a:latin typeface="+mn-ea"/>
              </a:rPr>
              <a:t>!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78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b="30360"/>
          <a:stretch/>
        </p:blipFill>
        <p:spPr bwMode="auto">
          <a:xfrm flipH="1">
            <a:off x="7358304" y="2204864"/>
            <a:ext cx="800100" cy="98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" name="모서리가 둥근 직사각형 54"/>
          <p:cNvSpPr/>
          <p:nvPr/>
        </p:nvSpPr>
        <p:spPr>
          <a:xfrm>
            <a:off x="179512" y="2268372"/>
            <a:ext cx="4904561" cy="751892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3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근로기관</a:t>
            </a:r>
            <a:r>
              <a:rPr lang="en-US" altLang="ko-KR" sz="20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(</a:t>
            </a:r>
            <a:r>
              <a:rPr lang="ko-KR" altLang="en-US" sz="20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근로지</a:t>
            </a:r>
            <a:r>
              <a:rPr lang="en-US" altLang="ko-KR" sz="20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) </a:t>
            </a:r>
            <a:r>
              <a:rPr lang="ko-KR" altLang="en-US" sz="23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관리자</a:t>
            </a:r>
            <a:r>
              <a:rPr lang="en-US" altLang="ko-KR" sz="20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(</a:t>
            </a:r>
            <a:r>
              <a:rPr lang="ko-KR" altLang="en-US" sz="20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담당자</a:t>
            </a:r>
            <a:r>
              <a:rPr lang="en-US" altLang="ko-KR" sz="2000" b="1" dirty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)</a:t>
            </a:r>
            <a:r>
              <a:rPr lang="ko-KR" altLang="en-US" sz="2300" b="1" dirty="0" smtClean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rPr>
              <a:t>와 가족관계일 때</a:t>
            </a:r>
            <a:endParaRPr lang="ko-KR" altLang="en-US" sz="2300" b="1" dirty="0">
              <a:solidFill>
                <a:srgbClr val="0E6B90"/>
              </a:solidFill>
              <a:effectLst>
                <a:reflection blurRad="6350" stA="55000" endA="300" endPos="45500" dir="5400000" sy="-100000" algn="bl" rotWithShape="0"/>
              </a:effectLst>
              <a:latin typeface="+mn-ea"/>
            </a:endParaRPr>
          </a:p>
        </p:txBody>
      </p:sp>
      <p:sp>
        <p:nvSpPr>
          <p:cNvPr id="6" name="모서리가 둥근 사각형 설명선 5"/>
          <p:cNvSpPr/>
          <p:nvPr/>
        </p:nvSpPr>
        <p:spPr>
          <a:xfrm>
            <a:off x="4860032" y="2384522"/>
            <a:ext cx="2268029" cy="629022"/>
          </a:xfrm>
          <a:prstGeom prst="wedgeRoundRectCallout">
            <a:avLst>
              <a:gd name="adj1" fmla="val 59928"/>
              <a:gd name="adj2" fmla="val -315"/>
              <a:gd name="adj3" fmla="val 16667"/>
            </a:avLst>
          </a:prstGeom>
          <a:solidFill>
            <a:srgbClr val="FFC000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700" b="1" spc="-150" dirty="0" smtClean="0">
                <a:solidFill>
                  <a:srgbClr val="0E6B90"/>
                </a:solidFill>
                <a:latin typeface="+mn-ea"/>
              </a:rPr>
              <a:t>대학 담당선생님께</a:t>
            </a:r>
            <a:r>
              <a:rPr lang="en-US" altLang="ko-KR" sz="1700" b="1" spc="-150" dirty="0" smtClean="0">
                <a:solidFill>
                  <a:srgbClr val="0E6B90"/>
                </a:solidFill>
                <a:latin typeface="+mn-ea"/>
              </a:rPr>
              <a:t/>
            </a:r>
            <a:br>
              <a:rPr lang="en-US" altLang="ko-KR" sz="1700" b="1" spc="-150" dirty="0" smtClean="0">
                <a:solidFill>
                  <a:srgbClr val="0E6B90"/>
                </a:solidFill>
                <a:latin typeface="+mn-ea"/>
              </a:rPr>
            </a:br>
            <a:r>
              <a:rPr lang="ko-KR" altLang="en-US" sz="1700" b="1" spc="-150" dirty="0" smtClean="0">
                <a:solidFill>
                  <a:srgbClr val="0E6B90"/>
                </a:solidFill>
                <a:latin typeface="+mn-ea"/>
              </a:rPr>
              <a:t>말씀해주세요</a:t>
            </a:r>
            <a:r>
              <a:rPr lang="en-US" altLang="ko-KR" sz="1700" b="1" spc="-150" dirty="0" smtClean="0">
                <a:solidFill>
                  <a:srgbClr val="0E6B90"/>
                </a:solidFill>
                <a:latin typeface="+mn-ea"/>
              </a:rPr>
              <a:t>!</a:t>
            </a:r>
            <a:endParaRPr lang="ko-KR" altLang="en-US" sz="1700" b="1" spc="-150" dirty="0">
              <a:solidFill>
                <a:srgbClr val="0E6B90"/>
              </a:solidFill>
              <a:latin typeface="+mn-ea"/>
            </a:endParaRPr>
          </a:p>
        </p:txBody>
      </p:sp>
      <p:sp>
        <p:nvSpPr>
          <p:cNvPr id="79" name="직사각형 78"/>
          <p:cNvSpPr/>
          <p:nvPr/>
        </p:nvSpPr>
        <p:spPr>
          <a:xfrm>
            <a:off x="834830" y="3460594"/>
            <a:ext cx="7337569" cy="87299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7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장학생은 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매칭되거나 </a:t>
            </a:r>
            <a:r>
              <a:rPr lang="ko-KR" altLang="en-US" sz="17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매칭될 가능성이 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있는 </a:t>
            </a:r>
            <a:endParaRPr lang="en-US" altLang="ko-KR" sz="1700" b="1" dirty="0" smtClean="0">
              <a:solidFill>
                <a:schemeClr val="accent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7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근로기관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(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또는 근로지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) 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관리자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(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또는 담당자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)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와 </a:t>
            </a:r>
            <a:endParaRPr lang="en-US" altLang="ko-KR" sz="1700" b="1" dirty="0" smtClean="0">
              <a:solidFill>
                <a:schemeClr val="accent1">
                  <a:lumMod val="50000"/>
                </a:schemeClr>
              </a:solidFill>
              <a:latin typeface="+mn-ea"/>
            </a:endParaRPr>
          </a:p>
          <a:p>
            <a:pPr algn="ctr"/>
            <a:r>
              <a:rPr lang="ko-KR" altLang="en-US" sz="17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가족관계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(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배우자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, 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직계혈족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, 4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촌 이내의 방계혈족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)</a:t>
            </a:r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인 경우</a:t>
            </a:r>
            <a:r>
              <a:rPr lang="en-US" altLang="ko-KR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, </a:t>
            </a:r>
            <a:endParaRPr lang="en-US" altLang="ko-KR" sz="1700" b="1" dirty="0" smtClean="0">
              <a:solidFill>
                <a:schemeClr val="accent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834830" y="4347477"/>
            <a:ext cx="7337569" cy="881723"/>
          </a:xfrm>
          <a:prstGeom prst="rect">
            <a:avLst/>
          </a:prstGeom>
          <a:noFill/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7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소속대학 </a:t>
            </a:r>
            <a:r>
              <a:rPr lang="ko-KR" altLang="en-US" sz="17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장학담당자에게 안내</a:t>
            </a:r>
            <a:endParaRPr lang="en-US" altLang="ko-KR" sz="1700" b="1" dirty="0">
              <a:solidFill>
                <a:schemeClr val="accent1">
                  <a:lumMod val="50000"/>
                </a:schemeClr>
              </a:solidFill>
              <a:latin typeface="+mn-ea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1095121" y="5163494"/>
            <a:ext cx="1404379" cy="1321608"/>
            <a:chOff x="1271540" y="5370791"/>
            <a:chExt cx="1360618" cy="1369925"/>
          </a:xfrm>
        </p:grpSpPr>
        <p:sp>
          <p:nvSpPr>
            <p:cNvPr id="41" name="타원 40"/>
            <p:cNvSpPr/>
            <p:nvPr/>
          </p:nvSpPr>
          <p:spPr>
            <a:xfrm>
              <a:off x="1271540" y="5370791"/>
              <a:ext cx="1360618" cy="1369925"/>
            </a:xfrm>
            <a:prstGeom prst="ellipse">
              <a:avLst/>
            </a:prstGeom>
            <a:solidFill>
              <a:srgbClr val="EDF7C1"/>
            </a:solidFill>
            <a:ln w="28575">
              <a:noFill/>
              <a:prstDash val="solid"/>
            </a:ln>
            <a:effectLst>
              <a:outerShdw blurRad="381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1545570" y="5825439"/>
              <a:ext cx="812557" cy="4147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spc="-100" dirty="0" smtClean="0">
                  <a:ln w="6350">
                    <a:solidFill>
                      <a:srgbClr val="0E6B90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40" panose="02020603020101020101" pitchFamily="18" charset="-127"/>
                  <a:ea typeface="한컴 윤고딕 240" panose="02020603020101020101" pitchFamily="18" charset="-127"/>
                </a:rPr>
                <a:t>장학생</a:t>
              </a:r>
              <a:endParaRPr lang="ko-KR" altLang="en-US" sz="2000" spc="-100" dirty="0">
                <a:ln w="6350">
                  <a:solidFill>
                    <a:srgbClr val="0E6B9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4154457" y="5678104"/>
            <a:ext cx="184730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ko-KR" altLang="en-US" sz="1300" spc="-100" dirty="0">
              <a:ln w="6350">
                <a:solidFill>
                  <a:srgbClr val="0E6B90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grpSp>
        <p:nvGrpSpPr>
          <p:cNvPr id="44" name="그룹 43"/>
          <p:cNvGrpSpPr/>
          <p:nvPr/>
        </p:nvGrpSpPr>
        <p:grpSpPr>
          <a:xfrm>
            <a:off x="3742829" y="5201864"/>
            <a:ext cx="1521570" cy="1323480"/>
            <a:chOff x="4438218" y="5496874"/>
            <a:chExt cx="1461308" cy="1370075"/>
          </a:xfrm>
        </p:grpSpPr>
        <p:sp>
          <p:nvSpPr>
            <p:cNvPr id="45" name="타원 44"/>
            <p:cNvSpPr/>
            <p:nvPr/>
          </p:nvSpPr>
          <p:spPr>
            <a:xfrm>
              <a:off x="4496336" y="5496874"/>
              <a:ext cx="1360618" cy="1370075"/>
            </a:xfrm>
            <a:prstGeom prst="ellipse">
              <a:avLst/>
            </a:prstGeom>
            <a:solidFill>
              <a:srgbClr val="FFF1C5"/>
            </a:solidFill>
            <a:ln w="28575">
              <a:noFill/>
              <a:prstDash val="solid"/>
            </a:ln>
            <a:effectLst>
              <a:outerShdw blurRad="381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4438218" y="5815507"/>
              <a:ext cx="1461308" cy="7328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spc="-100" dirty="0" smtClean="0">
                  <a:ln w="6350">
                    <a:solidFill>
                      <a:srgbClr val="0E6B90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40" panose="02020603020101020101" pitchFamily="18" charset="-127"/>
                  <a:ea typeface="한컴 윤고딕 240" panose="02020603020101020101" pitchFamily="18" charset="-127"/>
                </a:rPr>
                <a:t>근로기관</a:t>
              </a:r>
              <a:endParaRPr lang="en-US" altLang="ko-KR" sz="2000" spc="-100" dirty="0" smtClean="0">
                <a:ln w="6350">
                  <a:solidFill>
                    <a:srgbClr val="0E6B9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endParaRPr>
            </a:p>
            <a:p>
              <a:pPr algn="ctr"/>
              <a:r>
                <a:rPr lang="en-US" altLang="ko-KR" sz="2000" spc="-100" dirty="0" smtClean="0">
                  <a:ln w="6350">
                    <a:solidFill>
                      <a:srgbClr val="0E6B90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40" panose="02020603020101020101" pitchFamily="18" charset="-127"/>
                  <a:ea typeface="한컴 윤고딕 240" panose="02020603020101020101" pitchFamily="18" charset="-127"/>
                </a:rPr>
                <a:t>(</a:t>
              </a:r>
              <a:r>
                <a:rPr lang="ko-KR" altLang="en-US" sz="2000" spc="-100" dirty="0" smtClean="0">
                  <a:ln w="6350">
                    <a:solidFill>
                      <a:srgbClr val="0E6B90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40" panose="02020603020101020101" pitchFamily="18" charset="-127"/>
                  <a:ea typeface="한컴 윤고딕 240" panose="02020603020101020101" pitchFamily="18" charset="-127"/>
                </a:rPr>
                <a:t>또는 근로지</a:t>
              </a:r>
              <a:r>
                <a:rPr lang="en-US" altLang="ko-KR" sz="2000" spc="-100" dirty="0" smtClean="0">
                  <a:ln w="6350">
                    <a:solidFill>
                      <a:srgbClr val="0E6B90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40" panose="02020603020101020101" pitchFamily="18" charset="-127"/>
                  <a:ea typeface="한컴 윤고딕 240" panose="02020603020101020101" pitchFamily="18" charset="-127"/>
                </a:rPr>
                <a:t>)</a:t>
              </a:r>
              <a:endParaRPr lang="ko-KR" altLang="en-US" sz="2000" spc="-100" dirty="0">
                <a:ln w="6350">
                  <a:solidFill>
                    <a:srgbClr val="0E6B9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endParaRPr>
            </a:p>
          </p:txBody>
        </p:sp>
      </p:grpSp>
      <p:sp>
        <p:nvSpPr>
          <p:cNvPr id="47" name="모서리가 둥근 직사각형 46"/>
          <p:cNvSpPr/>
          <p:nvPr/>
        </p:nvSpPr>
        <p:spPr>
          <a:xfrm>
            <a:off x="5632952" y="5373216"/>
            <a:ext cx="2106598" cy="963849"/>
          </a:xfrm>
          <a:prstGeom prst="roundRect">
            <a:avLst>
              <a:gd name="adj" fmla="val 10997"/>
            </a:avLst>
          </a:prstGeom>
          <a:solidFill>
            <a:schemeClr val="accent1">
              <a:lumMod val="60000"/>
              <a:lumOff val="40000"/>
              <a:alpha val="80000"/>
            </a:schemeClr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2500" spc="-100" dirty="0">
                <a:ln w="6350">
                  <a:solidFill>
                    <a:srgbClr val="0E6B90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이해관계일 경우</a:t>
            </a:r>
            <a:endParaRPr lang="en-US" altLang="ko-KR" sz="2500" spc="-100" dirty="0">
              <a:ln w="6350">
                <a:solidFill>
                  <a:srgbClr val="0E6B90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sz="2500" b="1" spc="-100" dirty="0">
                <a:ln w="6350">
                  <a:solidFill>
                    <a:srgbClr val="0E6B90">
                      <a:alpha val="0"/>
                    </a:srgbClr>
                  </a:solidFill>
                </a:ln>
                <a:solidFill>
                  <a:srgbClr val="FF0000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근로 불가</a:t>
            </a:r>
          </a:p>
        </p:txBody>
      </p:sp>
      <p:grpSp>
        <p:nvGrpSpPr>
          <p:cNvPr id="48" name="그룹 47"/>
          <p:cNvGrpSpPr/>
          <p:nvPr/>
        </p:nvGrpSpPr>
        <p:grpSpPr>
          <a:xfrm>
            <a:off x="2622485" y="5792644"/>
            <a:ext cx="1020752" cy="245463"/>
            <a:chOff x="1638033" y="3139883"/>
            <a:chExt cx="614321" cy="245463"/>
          </a:xfrm>
        </p:grpSpPr>
        <p:sp>
          <p:nvSpPr>
            <p:cNvPr id="50" name="오른쪽 화살표 49"/>
            <p:cNvSpPr/>
            <p:nvPr/>
          </p:nvSpPr>
          <p:spPr>
            <a:xfrm>
              <a:off x="1746300" y="3142483"/>
              <a:ext cx="506054" cy="238469"/>
            </a:xfrm>
            <a:prstGeom prst="rightArrow">
              <a:avLst>
                <a:gd name="adj1" fmla="val 50000"/>
                <a:gd name="adj2" fmla="val 51891"/>
              </a:avLst>
            </a:prstGeom>
            <a:solidFill>
              <a:schemeClr val="tx1">
                <a:lumMod val="50000"/>
                <a:lumOff val="50000"/>
              </a:schemeClr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51" name="오른쪽 화살표 50"/>
            <p:cNvSpPr/>
            <p:nvPr/>
          </p:nvSpPr>
          <p:spPr>
            <a:xfrm flipH="1">
              <a:off x="1638033" y="3139883"/>
              <a:ext cx="540311" cy="245463"/>
            </a:xfrm>
            <a:prstGeom prst="rightArrow">
              <a:avLst>
                <a:gd name="adj1" fmla="val 50000"/>
                <a:gd name="adj2" fmla="val 51891"/>
              </a:avLst>
            </a:prstGeom>
            <a:solidFill>
              <a:schemeClr val="tx1">
                <a:lumMod val="50000"/>
                <a:lumOff val="50000"/>
              </a:schemeClr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</p:grpSp>
      <p:sp>
        <p:nvSpPr>
          <p:cNvPr id="52" name="직사각형 51"/>
          <p:cNvSpPr/>
          <p:nvPr/>
        </p:nvSpPr>
        <p:spPr>
          <a:xfrm rot="2652671">
            <a:off x="2771471" y="5858926"/>
            <a:ext cx="740183" cy="169385"/>
          </a:xfrm>
          <a:prstGeom prst="rect">
            <a:avLst/>
          </a:prstGeom>
          <a:solidFill>
            <a:srgbClr val="CC0000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53" name="직사각형 52"/>
          <p:cNvSpPr/>
          <p:nvPr/>
        </p:nvSpPr>
        <p:spPr>
          <a:xfrm rot="18686547">
            <a:off x="2766252" y="5848288"/>
            <a:ext cx="733219" cy="169385"/>
          </a:xfrm>
          <a:prstGeom prst="rect">
            <a:avLst/>
          </a:prstGeom>
          <a:solidFill>
            <a:srgbClr val="CC0000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59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26" name="순서도: 대체 처리 25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28" name="순서도: 병합 27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부정근로란 </a:t>
            </a:r>
            <a:r>
              <a:rPr lang="en-US" altLang="ko-KR" sz="3200" b="1" spc="-300" dirty="0" smtClean="0">
                <a:solidFill>
                  <a:srgbClr val="0E6B90"/>
                </a:solidFill>
                <a:latin typeface="+mn-ea"/>
              </a:rPr>
              <a:t>?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1439652" y="2204864"/>
            <a:ext cx="6804756" cy="3510439"/>
            <a:chOff x="1439652" y="2204864"/>
            <a:chExt cx="6804756" cy="3510439"/>
          </a:xfrm>
        </p:grpSpPr>
        <p:sp>
          <p:nvSpPr>
            <p:cNvPr id="20" name="순서도: 대체 처리 19"/>
            <p:cNvSpPr/>
            <p:nvPr/>
          </p:nvSpPr>
          <p:spPr>
            <a:xfrm>
              <a:off x="1439652" y="2204864"/>
              <a:ext cx="6804756" cy="1296144"/>
            </a:xfrm>
            <a:prstGeom prst="flowChartAlternateProcess">
              <a:avLst/>
            </a:prstGeom>
            <a:noFill/>
            <a:ln w="28575">
              <a:solidFill>
                <a:srgbClr val="0E6B90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rmAutofit/>
            </a:bodyPr>
            <a:lstStyle/>
            <a:p>
              <a:pPr algn="ctr"/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출근부 </a:t>
              </a:r>
              <a:r>
                <a:rPr lang="ko-KR" altLang="en-US" sz="2400" b="1" spc="-300" dirty="0">
                  <a:solidFill>
                    <a:schemeClr val="tx1"/>
                  </a:solidFill>
                  <a:latin typeface="+mn-ea"/>
                </a:rPr>
                <a:t>입력 시</a:t>
              </a:r>
              <a:r>
                <a:rPr lang="en-US" altLang="ko-KR" sz="2400" b="1" spc="-300" dirty="0" smtClean="0">
                  <a:solidFill>
                    <a:schemeClr val="tx1"/>
                  </a:solidFill>
                  <a:latin typeface="+mn-ea"/>
                </a:rPr>
                <a:t>, </a:t>
              </a:r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장학생 본인이 실제로 근로한</a:t>
              </a:r>
              <a:endParaRPr lang="en-US" altLang="ko-KR" sz="2400" b="1" spc="-30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날짜 </a:t>
              </a:r>
              <a:r>
                <a:rPr lang="ko-KR" altLang="en-US" sz="2400" b="1" spc="-300" dirty="0">
                  <a:solidFill>
                    <a:schemeClr val="tx1"/>
                  </a:solidFill>
                  <a:latin typeface="+mn-ea"/>
                </a:rPr>
                <a:t>및 </a:t>
              </a:r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시간과</a:t>
              </a:r>
              <a:r>
                <a:rPr lang="en-US" altLang="ko-KR" sz="2400" b="1" spc="-300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다르게 </a:t>
              </a:r>
              <a:r>
                <a:rPr lang="ko-KR" altLang="en-US" sz="2400" b="1" spc="-300" dirty="0">
                  <a:solidFill>
                    <a:srgbClr val="0F749D"/>
                  </a:solidFill>
                  <a:latin typeface="+mn-ea"/>
                </a:rPr>
                <a:t>허위로 입력</a:t>
              </a:r>
              <a:r>
                <a:rPr lang="ko-KR" altLang="en-US" sz="2400" b="1" spc="-300" dirty="0">
                  <a:solidFill>
                    <a:schemeClr val="tx1"/>
                  </a:solidFill>
                  <a:latin typeface="+mn-ea"/>
                </a:rPr>
                <a:t>한 </a:t>
              </a:r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경우</a:t>
              </a:r>
              <a:endParaRPr lang="ko-KR" altLang="en-US" sz="2400" b="1" spc="-300" dirty="0">
                <a:solidFill>
                  <a:schemeClr val="tx1"/>
                </a:solidFill>
                <a:latin typeface="+mn-ea"/>
              </a:endParaRPr>
            </a:p>
          </p:txBody>
        </p:sp>
        <p:grpSp>
          <p:nvGrpSpPr>
            <p:cNvPr id="7" name="그룹 6"/>
            <p:cNvGrpSpPr/>
            <p:nvPr/>
          </p:nvGrpSpPr>
          <p:grpSpPr>
            <a:xfrm>
              <a:off x="6967065" y="4221088"/>
              <a:ext cx="1224943" cy="1494215"/>
              <a:chOff x="6661838" y="4365104"/>
              <a:chExt cx="1640410" cy="1656184"/>
            </a:xfrm>
          </p:grpSpPr>
          <p:pic>
            <p:nvPicPr>
              <p:cNvPr id="14" name="Picture 3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6661838" y="4365104"/>
                <a:ext cx="1640410" cy="165618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6" name="직사각형 5"/>
              <p:cNvSpPr/>
              <p:nvPr/>
            </p:nvSpPr>
            <p:spPr>
              <a:xfrm>
                <a:off x="6948264" y="4509120"/>
                <a:ext cx="432048" cy="216024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grpSp>
          <p:nvGrpSpPr>
            <p:cNvPr id="8" name="그룹 7"/>
            <p:cNvGrpSpPr/>
            <p:nvPr/>
          </p:nvGrpSpPr>
          <p:grpSpPr>
            <a:xfrm>
              <a:off x="1979712" y="4342648"/>
              <a:ext cx="4439186" cy="1372655"/>
              <a:chOff x="1979712" y="4342648"/>
              <a:chExt cx="4439186" cy="1372655"/>
            </a:xfrm>
          </p:grpSpPr>
          <p:sp>
            <p:nvSpPr>
              <p:cNvPr id="30" name="타원 29"/>
              <p:cNvSpPr/>
              <p:nvPr/>
            </p:nvSpPr>
            <p:spPr>
              <a:xfrm>
                <a:off x="1979712" y="4342648"/>
                <a:ext cx="1351302" cy="1372655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2800" b="1" spc="-3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허위근로</a:t>
                </a:r>
                <a:endParaRPr lang="ko-KR" altLang="en-US" sz="2800" b="1" spc="-3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endParaRPr>
              </a:p>
            </p:txBody>
          </p:sp>
          <p:sp>
            <p:nvSpPr>
              <p:cNvPr id="31" name="타원 30"/>
              <p:cNvSpPr/>
              <p:nvPr/>
            </p:nvSpPr>
            <p:spPr>
              <a:xfrm>
                <a:off x="3555428" y="4342648"/>
                <a:ext cx="1351302" cy="1372655"/>
              </a:xfrm>
              <a:prstGeom prst="ellips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2800" b="1" spc="-3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대체근로</a:t>
                </a:r>
                <a:endParaRPr lang="ko-KR" altLang="en-US" sz="2800" b="1" spc="-3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endParaRPr>
              </a:p>
            </p:txBody>
          </p:sp>
          <p:sp>
            <p:nvSpPr>
              <p:cNvPr id="32" name="타원 31"/>
              <p:cNvSpPr/>
              <p:nvPr/>
            </p:nvSpPr>
            <p:spPr>
              <a:xfrm>
                <a:off x="5067596" y="4342648"/>
                <a:ext cx="1351302" cy="1372655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2800" b="1" spc="-3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ea"/>
                  </a:rPr>
                  <a:t>대리근로</a:t>
                </a:r>
                <a:endParaRPr lang="ko-KR" altLang="en-US" sz="2800" b="1" spc="-3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endParaRPr>
              </a:p>
            </p:txBody>
          </p:sp>
        </p:grpSp>
      </p:grpSp>
      <p:sp>
        <p:nvSpPr>
          <p:cNvPr id="33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부정근로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8783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1043608" y="2060848"/>
            <a:ext cx="7074786" cy="4032448"/>
            <a:chOff x="1043608" y="2060848"/>
            <a:chExt cx="7074786" cy="4032448"/>
          </a:xfrm>
        </p:grpSpPr>
        <p:sp>
          <p:nvSpPr>
            <p:cNvPr id="33" name="직사각형 32"/>
            <p:cNvSpPr/>
            <p:nvPr/>
          </p:nvSpPr>
          <p:spPr>
            <a:xfrm>
              <a:off x="1726760" y="3065521"/>
              <a:ext cx="6391633" cy="20048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en-US" altLang="ko-KR" sz="1600" b="1" dirty="0" smtClean="0">
                  <a:solidFill>
                    <a:schemeClr val="tx1"/>
                  </a:solidFill>
                  <a:latin typeface="+mn-ea"/>
                </a:rPr>
                <a:t>      00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대학교 </a:t>
              </a:r>
              <a:r>
                <a:rPr lang="ko-KR" altLang="en-US" sz="1600" b="1" dirty="0" err="1">
                  <a:solidFill>
                    <a:schemeClr val="tx1"/>
                  </a:solidFill>
                  <a:latin typeface="+mn-ea"/>
                </a:rPr>
                <a:t>산학협력단에서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 근로하던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교내근로장학생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en-US" altLang="ko-KR" sz="1600" b="1" dirty="0" smtClean="0">
                  <a:solidFill>
                    <a:schemeClr val="tx1"/>
                  </a:solidFill>
                  <a:latin typeface="+mn-ea"/>
                </a:rPr>
                <a:t>A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군은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근로시간에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친구들과 놀러 나가거나 가족들과 해외여행을 가는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등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실제로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근로는 하지 않고 출근부만 기록해 장학금을 받고 있었다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.</a:t>
              </a:r>
            </a:p>
            <a:p>
              <a:endParaRPr lang="en-US" altLang="ko-KR" sz="1600" b="1" dirty="0">
                <a:solidFill>
                  <a:schemeClr val="tx1"/>
                </a:solidFill>
                <a:latin typeface="+mn-ea"/>
              </a:endParaRPr>
            </a:p>
            <a:p>
              <a:r>
                <a:rPr lang="en-US" altLang="ko-KR" sz="1600" b="1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A</a:t>
              </a:r>
              <a:r>
                <a:rPr lang="ko-KR" altLang="en-US" sz="1600" b="1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군은 근로는 하지 않았음에도 출근부에 </a:t>
              </a:r>
              <a:r>
                <a:rPr lang="ko-KR" altLang="en-US" sz="1600" b="1" dirty="0" smtClean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근로시간을 </a:t>
              </a:r>
              <a:r>
                <a:rPr lang="ko-KR" altLang="en-US" sz="1600" b="1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입력하여 장학금을 받은 </a:t>
              </a:r>
              <a:r>
                <a:rPr lang="ko-KR" altLang="en-US" sz="1600" b="1" u="sng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허위근로</a:t>
              </a:r>
              <a:r>
                <a:rPr lang="ko-KR" altLang="en-US" sz="1600" b="1" dirty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에 해당한다</a:t>
              </a:r>
              <a:r>
                <a:rPr lang="en-US" altLang="ko-KR" sz="1600" b="1" dirty="0" smtClean="0">
                  <a:solidFill>
                    <a:schemeClr val="accent2">
                      <a:lumMod val="75000"/>
                    </a:schemeClr>
                  </a:solidFill>
                  <a:latin typeface="+mn-ea"/>
                </a:rPr>
                <a:t>.</a:t>
              </a:r>
              <a:endParaRPr lang="en-US" altLang="ko-KR" sz="1600" b="1" dirty="0">
                <a:solidFill>
                  <a:schemeClr val="accent2">
                    <a:lumMod val="75000"/>
                  </a:schemeClr>
                </a:solidFill>
                <a:latin typeface="+mn-ea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1726762" y="2396322"/>
              <a:ext cx="6391632" cy="52862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2000" b="1" spc="-300" dirty="0" smtClean="0">
                  <a:solidFill>
                    <a:schemeClr val="tx1"/>
                  </a:solidFill>
                  <a:latin typeface="+mn-ea"/>
                </a:rPr>
                <a:t>근로를 하지 않고 출근부에 근로시간을 입력하는 경우</a:t>
              </a:r>
              <a:endParaRPr lang="ko-KR" altLang="en-US" sz="2000" b="1" spc="-3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5" name="타원 34"/>
            <p:cNvSpPr/>
            <p:nvPr/>
          </p:nvSpPr>
          <p:spPr>
            <a:xfrm>
              <a:off x="1043608" y="2060848"/>
              <a:ext cx="1366308" cy="13512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latin typeface="+mn-ea"/>
                </a:rPr>
                <a:t>허위근로</a:t>
              </a:r>
              <a:endParaRPr lang="ko-KR" altLang="en-US" b="1" dirty="0">
                <a:latin typeface="+mn-ea"/>
              </a:endParaRPr>
            </a:p>
          </p:txBody>
        </p:sp>
        <p:sp>
          <p:nvSpPr>
            <p:cNvPr id="36" name="타원 35"/>
            <p:cNvSpPr/>
            <p:nvPr/>
          </p:nvSpPr>
          <p:spPr>
            <a:xfrm>
              <a:off x="1235361" y="2237293"/>
              <a:ext cx="982802" cy="998332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spc="-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허위근로</a:t>
              </a:r>
              <a:endParaRPr lang="ko-KR" altLang="en-US" sz="2000" b="1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1726761" y="5229200"/>
              <a:ext cx="6391631" cy="864096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u="sng" dirty="0" smtClean="0">
                  <a:solidFill>
                    <a:schemeClr val="bg1"/>
                  </a:solidFill>
                  <a:latin typeface="+mn-ea"/>
                </a:rPr>
                <a:t>장학금 환수 및 확정일로부터 해당학기를 포함하여 </a:t>
              </a:r>
              <a:endParaRPr lang="en-US" altLang="ko-KR" b="1" u="sng" dirty="0" smtClean="0">
                <a:solidFill>
                  <a:schemeClr val="bg1"/>
                </a:solidFill>
                <a:latin typeface="+mn-ea"/>
              </a:endParaRPr>
            </a:p>
            <a:p>
              <a:r>
                <a:rPr lang="en-US" altLang="ko-KR" sz="2000" b="1" u="sng" dirty="0" smtClean="0">
                  <a:solidFill>
                    <a:schemeClr val="bg1"/>
                  </a:solidFill>
                  <a:latin typeface="+mn-ea"/>
                </a:rPr>
                <a:t>4</a:t>
              </a:r>
              <a:r>
                <a:rPr lang="ko-KR" altLang="en-US" sz="2000" b="1" u="sng" dirty="0" smtClean="0">
                  <a:solidFill>
                    <a:schemeClr val="bg1"/>
                  </a:solidFill>
                  <a:latin typeface="+mn-ea"/>
                </a:rPr>
                <a:t>개 학기 근로 </a:t>
              </a:r>
              <a:r>
                <a:rPr lang="ko-KR" altLang="en-US" sz="2000" b="1" u="sng" dirty="0">
                  <a:solidFill>
                    <a:schemeClr val="bg1"/>
                  </a:solidFill>
                  <a:latin typeface="+mn-ea"/>
                </a:rPr>
                <a:t>참여 </a:t>
              </a:r>
              <a:r>
                <a:rPr lang="ko-KR" altLang="en-US" sz="2000" b="1" u="sng" dirty="0" smtClean="0">
                  <a:solidFill>
                    <a:schemeClr val="bg1"/>
                  </a:solidFill>
                  <a:latin typeface="+mn-ea"/>
                </a:rPr>
                <a:t>제한</a:t>
              </a:r>
              <a:endParaRPr lang="en-US" altLang="ko-KR" sz="2000" b="1" u="sng" dirty="0" smtClean="0">
                <a:solidFill>
                  <a:schemeClr val="bg1"/>
                </a:solidFill>
                <a:latin typeface="+mn-ea"/>
              </a:endParaRPr>
            </a:p>
            <a:p>
              <a:pPr algn="dist"/>
              <a:r>
                <a:rPr lang="en-US" altLang="ko-KR" sz="1200" spc="-300" dirty="0" smtClean="0">
                  <a:solidFill>
                    <a:schemeClr val="bg1"/>
                  </a:solidFill>
                  <a:latin typeface="+mn-ea"/>
                </a:rPr>
                <a:t>* </a:t>
              </a:r>
              <a:r>
                <a:rPr lang="ko-KR" altLang="en-US" sz="1200" spc="-300" dirty="0" smtClean="0">
                  <a:solidFill>
                    <a:schemeClr val="bg1"/>
                  </a:solidFill>
                  <a:latin typeface="+mn-ea"/>
                </a:rPr>
                <a:t>국가근로장학사업</a:t>
              </a:r>
              <a:r>
                <a:rPr lang="en-US" altLang="ko-KR" sz="1200" spc="-300" dirty="0" smtClean="0">
                  <a:solidFill>
                    <a:schemeClr val="bg1"/>
                  </a:solidFill>
                  <a:latin typeface="+mn-ea"/>
                </a:rPr>
                <a:t>, </a:t>
              </a:r>
              <a:r>
                <a:rPr lang="ko-KR" altLang="en-US" sz="1200" spc="-300" dirty="0" smtClean="0">
                  <a:solidFill>
                    <a:schemeClr val="bg1"/>
                  </a:solidFill>
                  <a:latin typeface="+mn-ea"/>
                </a:rPr>
                <a:t>대학생 청소년교육지원사업</a:t>
              </a:r>
              <a:r>
                <a:rPr lang="en-US" altLang="ko-KR" sz="1200" spc="-300" dirty="0" smtClean="0">
                  <a:solidFill>
                    <a:schemeClr val="bg1"/>
                  </a:solidFill>
                  <a:latin typeface="+mn-ea"/>
                </a:rPr>
                <a:t>, </a:t>
              </a:r>
              <a:r>
                <a:rPr lang="ko-KR" altLang="en-US" sz="1200" spc="-300" dirty="0" smtClean="0">
                  <a:solidFill>
                    <a:schemeClr val="bg1"/>
                  </a:solidFill>
                  <a:latin typeface="+mn-ea"/>
                </a:rPr>
                <a:t>다문화</a:t>
              </a:r>
              <a:r>
                <a:rPr lang="en-US" altLang="ko-KR" sz="1200" spc="-300" dirty="0" smtClean="0">
                  <a:solidFill>
                    <a:schemeClr val="bg1"/>
                  </a:solidFill>
                  <a:latin typeface="+mn-ea"/>
                </a:rPr>
                <a:t>·</a:t>
              </a:r>
              <a:r>
                <a:rPr lang="ko-KR" altLang="en-US" sz="1200" spc="-300" dirty="0" err="1" smtClean="0">
                  <a:solidFill>
                    <a:schemeClr val="bg1"/>
                  </a:solidFill>
                  <a:latin typeface="+mn-ea"/>
                </a:rPr>
                <a:t>탈북학생</a:t>
              </a:r>
              <a:r>
                <a:rPr lang="ko-KR" altLang="en-US" sz="1200" spc="-300" dirty="0" smtClean="0">
                  <a:solidFill>
                    <a:schemeClr val="bg1"/>
                  </a:solidFill>
                  <a:latin typeface="+mn-ea"/>
                </a:rPr>
                <a:t> </a:t>
              </a:r>
              <a:r>
                <a:rPr lang="ko-KR" altLang="en-US" sz="1200" spc="-300" dirty="0" err="1" smtClean="0">
                  <a:solidFill>
                    <a:schemeClr val="bg1"/>
                  </a:solidFill>
                  <a:latin typeface="+mn-ea"/>
                </a:rPr>
                <a:t>멘토링사업</a:t>
              </a:r>
              <a:r>
                <a:rPr lang="ko-KR" altLang="en-US" sz="1200" spc="-300" dirty="0" smtClean="0">
                  <a:solidFill>
                    <a:schemeClr val="bg1"/>
                  </a:solidFill>
                  <a:latin typeface="+mn-ea"/>
                </a:rPr>
                <a:t> 전체 참여제한</a:t>
              </a:r>
              <a:endParaRPr lang="ko-KR" altLang="en-US" sz="1200" spc="-300" dirty="0">
                <a:solidFill>
                  <a:schemeClr val="bg1"/>
                </a:solidFill>
                <a:latin typeface="+mn-ea"/>
              </a:endParaRPr>
            </a:p>
          </p:txBody>
        </p:sp>
      </p:grpSp>
      <p:sp>
        <p:nvSpPr>
          <p:cNvPr id="38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부정근로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39" name="그룹 3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40" name="순서도: 대체 처리 3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1" name="순서도: 병합 4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부정근로 유형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5473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043608" y="2060848"/>
            <a:ext cx="7074786" cy="4032448"/>
            <a:chOff x="1043608" y="2060848"/>
            <a:chExt cx="7074786" cy="4032448"/>
          </a:xfrm>
        </p:grpSpPr>
        <p:sp>
          <p:nvSpPr>
            <p:cNvPr id="32" name="직사각형 31"/>
            <p:cNvSpPr/>
            <p:nvPr/>
          </p:nvSpPr>
          <p:spPr>
            <a:xfrm>
              <a:off x="1726760" y="5229200"/>
              <a:ext cx="6391632" cy="864096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u="sng" dirty="0" smtClean="0">
                  <a:solidFill>
                    <a:schemeClr val="bg1"/>
                  </a:solidFill>
                  <a:latin typeface="+mn-ea"/>
                </a:rPr>
                <a:t>확정일로부터 해당 학기를 </a:t>
              </a:r>
              <a:r>
                <a:rPr lang="ko-KR" altLang="en-US" b="1" u="sng" dirty="0">
                  <a:solidFill>
                    <a:schemeClr val="bg1"/>
                  </a:solidFill>
                  <a:latin typeface="+mn-ea"/>
                </a:rPr>
                <a:t>포함하여 </a:t>
              </a:r>
              <a:r>
                <a:rPr lang="en-US" altLang="ko-KR" sz="2000" b="1" u="sng" dirty="0" smtClean="0">
                  <a:solidFill>
                    <a:schemeClr val="bg1"/>
                  </a:solidFill>
                  <a:latin typeface="+mn-ea"/>
                </a:rPr>
                <a:t>2</a:t>
              </a:r>
              <a:r>
                <a:rPr lang="ko-KR" altLang="en-US" sz="2000" b="1" u="sng" dirty="0" smtClean="0">
                  <a:solidFill>
                    <a:schemeClr val="bg1"/>
                  </a:solidFill>
                  <a:latin typeface="+mn-ea"/>
                </a:rPr>
                <a:t>개 </a:t>
              </a:r>
              <a:r>
                <a:rPr lang="ko-KR" altLang="en-US" sz="2000" b="1" u="sng" dirty="0">
                  <a:solidFill>
                    <a:schemeClr val="bg1"/>
                  </a:solidFill>
                  <a:latin typeface="+mn-ea"/>
                </a:rPr>
                <a:t>학기 근로 참여 </a:t>
              </a:r>
              <a:r>
                <a:rPr lang="ko-KR" altLang="en-US" sz="2000" b="1" u="sng" dirty="0" smtClean="0">
                  <a:solidFill>
                    <a:schemeClr val="bg1"/>
                  </a:solidFill>
                  <a:latin typeface="+mn-ea"/>
                </a:rPr>
                <a:t>제한</a:t>
              </a:r>
              <a:endParaRPr lang="en-US" altLang="ko-KR" sz="2000" b="1" u="sng" spc="-300" dirty="0" smtClean="0">
                <a:solidFill>
                  <a:schemeClr val="bg1"/>
                </a:solidFill>
                <a:latin typeface="+mn-ea"/>
              </a:endParaRPr>
            </a:p>
            <a:p>
              <a:pPr algn="dist"/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* 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국가근로장학사업</a:t>
              </a:r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, 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대학생 청소년교육지원사업</a:t>
              </a:r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, 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다문화</a:t>
              </a:r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·</a:t>
              </a:r>
              <a:r>
                <a:rPr lang="ko-KR" altLang="en-US" sz="1200" spc="-300" dirty="0" err="1">
                  <a:solidFill>
                    <a:schemeClr val="bg1"/>
                  </a:solidFill>
                  <a:latin typeface="+mn-ea"/>
                </a:rPr>
                <a:t>탈북학생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 </a:t>
              </a:r>
              <a:r>
                <a:rPr lang="ko-KR" altLang="en-US" sz="1200" spc="-300" dirty="0" err="1">
                  <a:solidFill>
                    <a:schemeClr val="bg1"/>
                  </a:solidFill>
                  <a:latin typeface="+mn-ea"/>
                </a:rPr>
                <a:t>멘토링사업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 전체 </a:t>
              </a:r>
              <a:r>
                <a:rPr lang="ko-KR" altLang="en-US" sz="1200" spc="-300" dirty="0" smtClean="0">
                  <a:solidFill>
                    <a:schemeClr val="bg1"/>
                  </a:solidFill>
                  <a:latin typeface="+mn-ea"/>
                </a:rPr>
                <a:t>참여제한</a:t>
              </a:r>
              <a:endParaRPr lang="ko-KR" altLang="en-US" sz="2000" b="1" u="sng" spc="-3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1726760" y="3065521"/>
              <a:ext cx="6391633" cy="20048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spc="-300" dirty="0" smtClean="0">
                  <a:solidFill>
                    <a:schemeClr val="tx1"/>
                  </a:solidFill>
                  <a:latin typeface="+mn-ea"/>
                </a:rPr>
                <a:t>         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☆☆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대학교 </a:t>
              </a:r>
              <a:r>
                <a:rPr lang="ko-KR" altLang="en-US" sz="1600" b="1" dirty="0" err="1">
                  <a:solidFill>
                    <a:schemeClr val="tx1"/>
                  </a:solidFill>
                  <a:latin typeface="+mn-ea"/>
                </a:rPr>
                <a:t>학생지원과에서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 근로하던 교내근로장학생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P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군은 학교행사 준비로 바쁜 기간에 밤늦게 까지 학기 중 주당 최대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근로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시간인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20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시간을 넘겨 근무를 하였고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,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출근부에는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초과시간을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다음주에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근로한 것으로 입력하고 실제로 해당 시간에는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근로를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하지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않았다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.</a:t>
              </a:r>
            </a:p>
            <a:p>
              <a:endParaRPr lang="en-US" altLang="ko-KR" sz="1200" b="1" spc="-300" dirty="0">
                <a:solidFill>
                  <a:schemeClr val="tx1"/>
                </a:solidFill>
                <a:latin typeface="+mn-ea"/>
              </a:endParaRPr>
            </a:p>
            <a:p>
              <a:r>
                <a:rPr lang="en-US" altLang="ko-KR" sz="1600" b="1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P</a:t>
              </a:r>
              <a:r>
                <a:rPr lang="ko-KR" altLang="en-US" sz="1600" b="1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군은 입력한 출근부 시간이 아닌 다른 </a:t>
              </a:r>
              <a:r>
                <a:rPr lang="ko-KR" altLang="en-US" sz="1600" b="1" spc="-300" dirty="0" smtClean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시간에 </a:t>
              </a:r>
              <a:r>
                <a:rPr lang="ko-KR" altLang="en-US" sz="1600" b="1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근로한 </a:t>
              </a:r>
              <a:r>
                <a:rPr lang="ko-KR" altLang="en-US" sz="1600" b="1" u="sng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대체근로</a:t>
              </a:r>
              <a:r>
                <a:rPr lang="ko-KR" altLang="en-US" sz="1600" b="1" spc="-300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에 해당한다</a:t>
              </a:r>
              <a:r>
                <a:rPr lang="en-US" altLang="ko-KR" sz="1600" b="1" spc="-300" dirty="0" smtClean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.</a:t>
              </a:r>
              <a:endParaRPr lang="ko-KR" altLang="en-US" sz="1600" b="1" spc="-300" dirty="0">
                <a:solidFill>
                  <a:schemeClr val="accent6">
                    <a:lumMod val="75000"/>
                  </a:schemeClr>
                </a:solidFill>
                <a:latin typeface="+mn-ea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1726762" y="2396322"/>
              <a:ext cx="6391632" cy="52862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2000" b="1" spc="-300" dirty="0" smtClean="0">
                  <a:solidFill>
                    <a:schemeClr val="tx1"/>
                  </a:solidFill>
                  <a:latin typeface="+mn-ea"/>
                </a:rPr>
                <a:t>출근부에 입력한 시간과 다른 시간에 근로하는 경우</a:t>
              </a:r>
              <a:endParaRPr lang="ko-KR" altLang="en-US" sz="2000" b="1" spc="-3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5" name="타원 34"/>
            <p:cNvSpPr/>
            <p:nvPr/>
          </p:nvSpPr>
          <p:spPr>
            <a:xfrm>
              <a:off x="1043608" y="2060848"/>
              <a:ext cx="1366308" cy="13512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latin typeface="+mn-ea"/>
                </a:rPr>
                <a:t>허위근로</a:t>
              </a:r>
              <a:endParaRPr lang="ko-KR" altLang="en-US" b="1" dirty="0">
                <a:latin typeface="+mn-ea"/>
              </a:endParaRPr>
            </a:p>
          </p:txBody>
        </p:sp>
        <p:sp>
          <p:nvSpPr>
            <p:cNvPr id="8" name="타원 7"/>
            <p:cNvSpPr/>
            <p:nvPr/>
          </p:nvSpPr>
          <p:spPr>
            <a:xfrm>
              <a:off x="1235359" y="2237293"/>
              <a:ext cx="982802" cy="998332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spc="-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대체근로</a:t>
              </a:r>
              <a:endParaRPr lang="ko-KR" altLang="en-US" sz="2000" b="1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39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부정근로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41" name="순서도: 대체 처리 40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2" name="순서도: 병합 41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부정근로 유형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320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043608" y="2060848"/>
            <a:ext cx="7074786" cy="4032448"/>
            <a:chOff x="1043608" y="2060848"/>
            <a:chExt cx="7074786" cy="4032448"/>
          </a:xfrm>
        </p:grpSpPr>
        <p:sp>
          <p:nvSpPr>
            <p:cNvPr id="32" name="직사각형 31"/>
            <p:cNvSpPr/>
            <p:nvPr/>
          </p:nvSpPr>
          <p:spPr>
            <a:xfrm>
              <a:off x="1726762" y="5229200"/>
              <a:ext cx="6391630" cy="864096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u="sng" dirty="0" smtClean="0">
                  <a:solidFill>
                    <a:schemeClr val="bg1"/>
                  </a:solidFill>
                  <a:latin typeface="+mn-ea"/>
                </a:rPr>
                <a:t>근로장학생 장학금 </a:t>
              </a:r>
              <a:r>
                <a:rPr lang="ko-KR" altLang="en-US" b="1" u="sng" dirty="0">
                  <a:solidFill>
                    <a:schemeClr val="bg1"/>
                  </a:solidFill>
                  <a:latin typeface="+mn-ea"/>
                </a:rPr>
                <a:t>환수 및 </a:t>
              </a:r>
              <a:r>
                <a:rPr lang="ko-KR" altLang="en-US" b="1" u="sng" dirty="0" smtClean="0">
                  <a:solidFill>
                    <a:schemeClr val="bg1"/>
                  </a:solidFill>
                  <a:latin typeface="+mn-ea"/>
                </a:rPr>
                <a:t>근로장학생과 대리근로자 모두 </a:t>
              </a:r>
              <a:endParaRPr lang="en-US" altLang="ko-KR" b="1" u="sng" dirty="0" smtClean="0">
                <a:solidFill>
                  <a:schemeClr val="bg1"/>
                </a:solidFill>
                <a:latin typeface="+mn-ea"/>
              </a:endParaRPr>
            </a:p>
            <a:p>
              <a:r>
                <a:rPr lang="ko-KR" altLang="en-US" b="1" u="sng" dirty="0" smtClean="0">
                  <a:solidFill>
                    <a:schemeClr val="bg1"/>
                  </a:solidFill>
                  <a:latin typeface="+mn-ea"/>
                </a:rPr>
                <a:t>확정일로부터 </a:t>
              </a:r>
              <a:r>
                <a:rPr lang="ko-KR" altLang="en-US" b="1" u="sng" dirty="0">
                  <a:solidFill>
                    <a:schemeClr val="bg1"/>
                  </a:solidFill>
                  <a:latin typeface="+mn-ea"/>
                </a:rPr>
                <a:t>해당학기를 포함하여 </a:t>
              </a:r>
              <a:r>
                <a:rPr lang="en-US" altLang="ko-KR" b="1" u="sng" dirty="0" smtClean="0">
                  <a:solidFill>
                    <a:schemeClr val="bg1"/>
                  </a:solidFill>
                  <a:latin typeface="+mn-ea"/>
                </a:rPr>
                <a:t>2</a:t>
              </a:r>
              <a:r>
                <a:rPr lang="ko-KR" altLang="en-US" sz="2000" b="1" u="sng" dirty="0" err="1" smtClean="0">
                  <a:solidFill>
                    <a:schemeClr val="bg1"/>
                  </a:solidFill>
                  <a:latin typeface="+mn-ea"/>
                </a:rPr>
                <a:t>개학기</a:t>
              </a:r>
              <a:r>
                <a:rPr lang="ko-KR" altLang="en-US" sz="2000" b="1" u="sng" dirty="0" smtClean="0">
                  <a:solidFill>
                    <a:schemeClr val="bg1"/>
                  </a:solidFill>
                  <a:latin typeface="+mn-ea"/>
                </a:rPr>
                <a:t> 근로참여제한</a:t>
              </a:r>
              <a:endParaRPr lang="en-US" altLang="ko-KR" sz="2000" b="1" u="sng" dirty="0">
                <a:solidFill>
                  <a:schemeClr val="bg1"/>
                </a:solidFill>
                <a:latin typeface="+mn-ea"/>
              </a:endParaRPr>
            </a:p>
            <a:p>
              <a:pPr algn="dist"/>
              <a:r>
                <a:rPr lang="en-US" altLang="ko-KR" sz="1200" spc="-300" dirty="0" smtClean="0">
                  <a:solidFill>
                    <a:schemeClr val="bg1"/>
                  </a:solidFill>
                  <a:latin typeface="+mn-ea"/>
                </a:rPr>
                <a:t>* 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국가근로장학사업</a:t>
              </a:r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, 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대학생 청소년교육지원사업</a:t>
              </a:r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, 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다문화</a:t>
              </a:r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·</a:t>
              </a:r>
              <a:r>
                <a:rPr lang="ko-KR" altLang="en-US" sz="1200" spc="-300" dirty="0" err="1">
                  <a:solidFill>
                    <a:schemeClr val="bg1"/>
                  </a:solidFill>
                  <a:latin typeface="+mn-ea"/>
                </a:rPr>
                <a:t>탈북학생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 </a:t>
              </a:r>
              <a:r>
                <a:rPr lang="ko-KR" altLang="en-US" sz="1200" spc="-300" dirty="0" err="1">
                  <a:solidFill>
                    <a:schemeClr val="bg1"/>
                  </a:solidFill>
                  <a:latin typeface="+mn-ea"/>
                </a:rPr>
                <a:t>멘토링사업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 전체 </a:t>
              </a:r>
              <a:r>
                <a:rPr lang="ko-KR" altLang="en-US" sz="1200" spc="-300" dirty="0" smtClean="0">
                  <a:solidFill>
                    <a:schemeClr val="bg1"/>
                  </a:solidFill>
                  <a:latin typeface="+mn-ea"/>
                </a:rPr>
                <a:t>참여제한</a:t>
              </a:r>
              <a:endParaRPr lang="ko-KR" altLang="en-US" sz="1200" spc="-3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1726760" y="3065521"/>
              <a:ext cx="6391633" cy="20048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600" b="1" dirty="0" smtClean="0">
                  <a:solidFill>
                    <a:schemeClr val="tx1"/>
                  </a:solidFill>
                  <a:latin typeface="+mn-ea"/>
                </a:rPr>
                <a:t>      </a:t>
              </a:r>
              <a:r>
                <a:rPr lang="ko-KR" altLang="en-US" sz="1600" b="1" dirty="0" err="1" smtClean="0">
                  <a:solidFill>
                    <a:schemeClr val="tx1"/>
                  </a:solidFill>
                  <a:latin typeface="+mn-ea"/>
                </a:rPr>
                <a:t>ㅁㅁ대학교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 도서관에서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근로하던 교내근로장학생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C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양은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늦잠을 자느라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그만 학교에 가지 못해 친한 친구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G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양에게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오늘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하루만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본인 대신 근로 좀 해달라고 부탁했고 친한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친구의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부탁에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G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양은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C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양 대신 중앙도서관에서 대신 근로를 하였다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.</a:t>
              </a:r>
            </a:p>
            <a:p>
              <a:endParaRPr lang="en-US" altLang="ko-KR" b="1" dirty="0">
                <a:solidFill>
                  <a:schemeClr val="tx1"/>
                </a:solidFill>
                <a:latin typeface="+mn-ea"/>
              </a:endParaRPr>
            </a:p>
            <a:p>
              <a:r>
                <a:rPr lang="en-US" altLang="ko-KR" sz="1600" b="1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C</a:t>
              </a:r>
              <a:r>
                <a:rPr lang="ko-KR" altLang="en-US" sz="1600" b="1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양은 선발된 장학생 이외 다른 사람이 근로한 </a:t>
              </a:r>
              <a:r>
                <a:rPr lang="ko-KR" altLang="en-US" sz="1600" b="1" u="sng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대리근로</a:t>
              </a:r>
              <a:r>
                <a:rPr lang="ko-KR" altLang="en-US" sz="1600" b="1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에 해당된다</a:t>
              </a:r>
              <a:r>
                <a:rPr lang="en-US" altLang="ko-KR" sz="1600" b="1" spc="-150" dirty="0" smtClean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.</a:t>
              </a:r>
              <a:endParaRPr lang="en-US" altLang="ko-KR" sz="1600" b="1" spc="-150" dirty="0">
                <a:solidFill>
                  <a:schemeClr val="accent4">
                    <a:lumMod val="75000"/>
                  </a:schemeClr>
                </a:solidFill>
                <a:latin typeface="+mn-ea"/>
              </a:endParaRPr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1726762" y="2396322"/>
              <a:ext cx="6391632" cy="52862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2000" b="1" spc="-300" dirty="0" smtClean="0">
                  <a:solidFill>
                    <a:schemeClr val="tx1"/>
                  </a:solidFill>
                  <a:latin typeface="+mn-ea"/>
                </a:rPr>
                <a:t>선발된 장학생 이외 다른 사람이 근로를 하는 경우</a:t>
              </a:r>
              <a:endParaRPr lang="ko-KR" altLang="en-US" sz="2000" b="1" spc="-3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6" name="타원 35"/>
            <p:cNvSpPr/>
            <p:nvPr/>
          </p:nvSpPr>
          <p:spPr>
            <a:xfrm>
              <a:off x="1043608" y="2060848"/>
              <a:ext cx="1366308" cy="13512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latin typeface="+mn-ea"/>
                </a:rPr>
                <a:t>허위근로</a:t>
              </a:r>
              <a:endParaRPr lang="ko-KR" altLang="en-US" b="1" dirty="0">
                <a:latin typeface="+mn-ea"/>
              </a:endParaRPr>
            </a:p>
          </p:txBody>
        </p:sp>
        <p:sp>
          <p:nvSpPr>
            <p:cNvPr id="38" name="타원 37"/>
            <p:cNvSpPr/>
            <p:nvPr/>
          </p:nvSpPr>
          <p:spPr>
            <a:xfrm>
              <a:off x="1235359" y="2237293"/>
              <a:ext cx="982802" cy="998332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spc="-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대리근로</a:t>
              </a:r>
              <a:endParaRPr lang="ko-KR" altLang="en-US" sz="2000" b="1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39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부정근로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41" name="순서도: 대체 처리 40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2" name="순서도: 병합 41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부정근로 유형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320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043608" y="2060848"/>
            <a:ext cx="7074786" cy="4032448"/>
            <a:chOff x="1043608" y="2060848"/>
            <a:chExt cx="7074786" cy="4032448"/>
          </a:xfrm>
        </p:grpSpPr>
        <p:sp>
          <p:nvSpPr>
            <p:cNvPr id="32" name="직사각형 31"/>
            <p:cNvSpPr/>
            <p:nvPr/>
          </p:nvSpPr>
          <p:spPr>
            <a:xfrm>
              <a:off x="1726762" y="5229200"/>
              <a:ext cx="6391630" cy="864096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u="sng" dirty="0" smtClean="0">
                  <a:solidFill>
                    <a:schemeClr val="bg1"/>
                  </a:solidFill>
                  <a:latin typeface="+mn-ea"/>
                </a:rPr>
                <a:t>근로장학생 장학금 </a:t>
              </a:r>
              <a:r>
                <a:rPr lang="ko-KR" altLang="en-US" b="1" u="sng" dirty="0">
                  <a:solidFill>
                    <a:schemeClr val="bg1"/>
                  </a:solidFill>
                  <a:latin typeface="+mn-ea"/>
                </a:rPr>
                <a:t>환수 및 </a:t>
              </a:r>
              <a:r>
                <a:rPr lang="ko-KR" altLang="en-US" b="1" u="sng" dirty="0" smtClean="0">
                  <a:solidFill>
                    <a:schemeClr val="bg1"/>
                  </a:solidFill>
                  <a:latin typeface="+mn-ea"/>
                </a:rPr>
                <a:t>근로장학생과 대리근로자 모두 </a:t>
              </a:r>
              <a:endParaRPr lang="en-US" altLang="ko-KR" b="1" u="sng" dirty="0" smtClean="0">
                <a:solidFill>
                  <a:schemeClr val="bg1"/>
                </a:solidFill>
                <a:latin typeface="+mn-ea"/>
              </a:endParaRPr>
            </a:p>
            <a:p>
              <a:r>
                <a:rPr lang="ko-KR" altLang="en-US" b="1" u="sng" dirty="0" smtClean="0">
                  <a:solidFill>
                    <a:schemeClr val="bg1"/>
                  </a:solidFill>
                  <a:latin typeface="+mn-ea"/>
                </a:rPr>
                <a:t>확정일로부터 </a:t>
              </a:r>
              <a:r>
                <a:rPr lang="ko-KR" altLang="en-US" b="1" u="sng" dirty="0">
                  <a:solidFill>
                    <a:schemeClr val="bg1"/>
                  </a:solidFill>
                  <a:latin typeface="+mn-ea"/>
                </a:rPr>
                <a:t>해당학기를 포함하여 </a:t>
              </a:r>
              <a:r>
                <a:rPr lang="en-US" altLang="ko-KR" b="1" u="sng" dirty="0" smtClean="0">
                  <a:solidFill>
                    <a:schemeClr val="bg1"/>
                  </a:solidFill>
                  <a:latin typeface="+mn-ea"/>
                </a:rPr>
                <a:t>2</a:t>
              </a:r>
              <a:r>
                <a:rPr lang="ko-KR" altLang="en-US" sz="2000" b="1" u="sng" dirty="0" err="1" smtClean="0">
                  <a:solidFill>
                    <a:schemeClr val="bg1"/>
                  </a:solidFill>
                  <a:latin typeface="+mn-ea"/>
                </a:rPr>
                <a:t>개학기</a:t>
              </a:r>
              <a:r>
                <a:rPr lang="ko-KR" altLang="en-US" sz="2000" b="1" u="sng" dirty="0" smtClean="0">
                  <a:solidFill>
                    <a:schemeClr val="bg1"/>
                  </a:solidFill>
                  <a:latin typeface="+mn-ea"/>
                </a:rPr>
                <a:t> 근로참여제한</a:t>
              </a:r>
              <a:endParaRPr lang="en-US" altLang="ko-KR" sz="2000" b="1" u="sng" dirty="0">
                <a:solidFill>
                  <a:schemeClr val="bg1"/>
                </a:solidFill>
                <a:latin typeface="+mn-ea"/>
              </a:endParaRPr>
            </a:p>
            <a:p>
              <a:pPr algn="dist"/>
              <a:r>
                <a:rPr lang="en-US" altLang="ko-KR" sz="1200" spc="-300" dirty="0" smtClean="0">
                  <a:solidFill>
                    <a:schemeClr val="bg1"/>
                  </a:solidFill>
                  <a:latin typeface="+mn-ea"/>
                </a:rPr>
                <a:t>* 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국가근로장학사업</a:t>
              </a:r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, 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대학생 청소년교육지원사업</a:t>
              </a:r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, 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다문화</a:t>
              </a:r>
              <a:r>
                <a:rPr lang="en-US" altLang="ko-KR" sz="1200" spc="-300" dirty="0">
                  <a:solidFill>
                    <a:schemeClr val="bg1"/>
                  </a:solidFill>
                  <a:latin typeface="+mn-ea"/>
                </a:rPr>
                <a:t>·</a:t>
              </a:r>
              <a:r>
                <a:rPr lang="ko-KR" altLang="en-US" sz="1200" spc="-300" dirty="0" err="1">
                  <a:solidFill>
                    <a:schemeClr val="bg1"/>
                  </a:solidFill>
                  <a:latin typeface="+mn-ea"/>
                </a:rPr>
                <a:t>탈북학생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 </a:t>
              </a:r>
              <a:r>
                <a:rPr lang="ko-KR" altLang="en-US" sz="1200" spc="-300" dirty="0" err="1">
                  <a:solidFill>
                    <a:schemeClr val="bg1"/>
                  </a:solidFill>
                  <a:latin typeface="+mn-ea"/>
                </a:rPr>
                <a:t>멘토링사업</a:t>
              </a:r>
              <a:r>
                <a:rPr lang="ko-KR" altLang="en-US" sz="1200" spc="-300" dirty="0">
                  <a:solidFill>
                    <a:schemeClr val="bg1"/>
                  </a:solidFill>
                  <a:latin typeface="+mn-ea"/>
                </a:rPr>
                <a:t> 전체 </a:t>
              </a:r>
              <a:r>
                <a:rPr lang="ko-KR" altLang="en-US" sz="1200" spc="-300" dirty="0" smtClean="0">
                  <a:solidFill>
                    <a:schemeClr val="bg1"/>
                  </a:solidFill>
                  <a:latin typeface="+mn-ea"/>
                </a:rPr>
                <a:t>참여제한</a:t>
              </a:r>
              <a:endParaRPr lang="ko-KR" altLang="en-US" sz="1200" spc="-3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1726760" y="3065521"/>
              <a:ext cx="6391633" cy="20048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600" b="1" dirty="0" smtClean="0">
                  <a:solidFill>
                    <a:schemeClr val="tx1"/>
                  </a:solidFill>
                  <a:latin typeface="+mn-ea"/>
                </a:rPr>
                <a:t>      </a:t>
              </a:r>
              <a:r>
                <a:rPr lang="ko-KR" altLang="en-US" sz="1600" b="1" dirty="0" err="1" smtClean="0">
                  <a:solidFill>
                    <a:schemeClr val="tx1"/>
                  </a:solidFill>
                  <a:latin typeface="+mn-ea"/>
                </a:rPr>
                <a:t>ㅁㅁ대학교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 도서관에서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근로하던 교내근로장학생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C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양은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늦잠을 자느라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그만 학교에 가지 못해 친한 친구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G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양에게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오늘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하루만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본인 대신 근로 좀 해달라고 부탁했고 친한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친구의</a:t>
              </a:r>
              <a:endParaRPr lang="en-US" altLang="ko-KR" sz="1600" b="1" dirty="0" smtClean="0">
                <a:solidFill>
                  <a:schemeClr val="tx1"/>
                </a:solidFill>
                <a:latin typeface="+mn-ea"/>
              </a:endParaRPr>
            </a:p>
            <a:p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부탁에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G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양은 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C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양 대신 중앙도서관에서 대신 근로를 하였다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.</a:t>
              </a:r>
            </a:p>
            <a:p>
              <a:endParaRPr lang="en-US" altLang="ko-KR" b="1" dirty="0">
                <a:solidFill>
                  <a:schemeClr val="tx1"/>
                </a:solidFill>
                <a:latin typeface="+mn-ea"/>
              </a:endParaRPr>
            </a:p>
            <a:p>
              <a:r>
                <a:rPr lang="en-US" altLang="ko-KR" sz="1600" b="1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C</a:t>
              </a:r>
              <a:r>
                <a:rPr lang="ko-KR" altLang="en-US" sz="1600" b="1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양은 선발된 장학생 이외 다른 사람이 근로한 </a:t>
              </a:r>
              <a:r>
                <a:rPr lang="ko-KR" altLang="en-US" sz="1600" b="1" u="sng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대리근로</a:t>
              </a:r>
              <a:r>
                <a:rPr lang="ko-KR" altLang="en-US" sz="1600" b="1" spc="-150" dirty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에 해당된다</a:t>
              </a:r>
              <a:r>
                <a:rPr lang="en-US" altLang="ko-KR" sz="1600" b="1" spc="-150" dirty="0" smtClean="0">
                  <a:solidFill>
                    <a:schemeClr val="accent4">
                      <a:lumMod val="75000"/>
                    </a:schemeClr>
                  </a:solidFill>
                  <a:latin typeface="+mn-ea"/>
                </a:rPr>
                <a:t>.</a:t>
              </a:r>
              <a:endParaRPr lang="en-US" altLang="ko-KR" sz="1600" b="1" spc="-150" dirty="0">
                <a:solidFill>
                  <a:schemeClr val="accent4">
                    <a:lumMod val="75000"/>
                  </a:schemeClr>
                </a:solidFill>
                <a:latin typeface="+mn-ea"/>
              </a:endParaRPr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1726762" y="2396322"/>
              <a:ext cx="6391632" cy="52862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2000" b="1" spc="-300" dirty="0" smtClean="0">
                  <a:solidFill>
                    <a:schemeClr val="tx1"/>
                  </a:solidFill>
                  <a:latin typeface="+mn-ea"/>
                </a:rPr>
                <a:t>선발된 장학생 이외 다른 사람이 근로를 하는 경우</a:t>
              </a:r>
              <a:endParaRPr lang="ko-KR" altLang="en-US" sz="2000" b="1" spc="-3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6" name="타원 35"/>
            <p:cNvSpPr/>
            <p:nvPr/>
          </p:nvSpPr>
          <p:spPr>
            <a:xfrm>
              <a:off x="1043608" y="2060848"/>
              <a:ext cx="1366308" cy="13512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>
                  <a:latin typeface="+mn-ea"/>
                </a:rPr>
                <a:t>허위근로</a:t>
              </a:r>
              <a:endParaRPr lang="ko-KR" altLang="en-US" b="1" dirty="0">
                <a:latin typeface="+mn-ea"/>
              </a:endParaRPr>
            </a:p>
          </p:txBody>
        </p:sp>
        <p:sp>
          <p:nvSpPr>
            <p:cNvPr id="38" name="타원 37"/>
            <p:cNvSpPr/>
            <p:nvPr/>
          </p:nvSpPr>
          <p:spPr>
            <a:xfrm>
              <a:off x="1235359" y="2237293"/>
              <a:ext cx="982802" cy="998332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spc="-3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대리근로</a:t>
              </a:r>
              <a:endParaRPr lang="ko-KR" altLang="en-US" sz="2000" b="1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39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부정근로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41" name="순서도: 대체 처리 40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2" name="순서도: 병합 41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부정근로 유형</a:t>
            </a:r>
            <a:endParaRPr lang="ko-KR" altLang="en-US" sz="3200" b="1" spc="-300" dirty="0">
              <a:solidFill>
                <a:srgbClr val="0E6B90"/>
              </a:solidFill>
              <a:latin typeface="+mn-ea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46</a:t>
            </a:fld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844824"/>
            <a:ext cx="8118962" cy="4696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576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3568" y="3068960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장학생 사고 예방</a:t>
            </a:r>
            <a:r>
              <a:rPr lang="en-US" altLang="ko-KR" sz="40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및 처리절차</a:t>
            </a:r>
            <a:endParaRPr lang="en-US" altLang="ko-KR" sz="40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44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8" name="순서도: 대체 처리 7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9" name="순서도: 병합 8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안전사고 예방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43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안전사고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1" name="그룹 70"/>
          <p:cNvGrpSpPr/>
          <p:nvPr/>
        </p:nvGrpSpPr>
        <p:grpSpPr>
          <a:xfrm>
            <a:off x="611560" y="1414829"/>
            <a:ext cx="8133315" cy="5038507"/>
            <a:chOff x="611560" y="1414829"/>
            <a:chExt cx="8133315" cy="5038507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1652" b="-1"/>
            <a:stretch/>
          </p:blipFill>
          <p:spPr>
            <a:xfrm>
              <a:off x="5796136" y="1414829"/>
              <a:ext cx="2948739" cy="4750475"/>
            </a:xfrm>
            <a:prstGeom prst="rect">
              <a:avLst/>
            </a:prstGeom>
          </p:spPr>
        </p:pic>
        <p:sp>
          <p:nvSpPr>
            <p:cNvPr id="18" name="육각형 17"/>
            <p:cNvSpPr/>
            <p:nvPr/>
          </p:nvSpPr>
          <p:spPr>
            <a:xfrm>
              <a:off x="899592" y="2276872"/>
              <a:ext cx="2232248" cy="1152128"/>
            </a:xfrm>
            <a:prstGeom prst="hexagon">
              <a:avLst/>
            </a:prstGeom>
            <a:solidFill>
              <a:srgbClr val="37D4FF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안전규칙 준수</a:t>
              </a:r>
              <a:endParaRPr lang="ko-KR" altLang="en-US" sz="2000" b="1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</p:txBody>
        </p:sp>
        <p:sp>
          <p:nvSpPr>
            <p:cNvPr id="32" name="육각형 31"/>
            <p:cNvSpPr/>
            <p:nvPr/>
          </p:nvSpPr>
          <p:spPr>
            <a:xfrm>
              <a:off x="3023828" y="2884938"/>
              <a:ext cx="2232248" cy="1152128"/>
            </a:xfrm>
            <a:prstGeom prst="hexagon">
              <a:avLst/>
            </a:prstGeom>
            <a:solidFill>
              <a:srgbClr val="2BB5EB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정기적인 </a:t>
              </a:r>
              <a:r>
                <a:rPr lang="ko-KR" altLang="en-US" sz="2000" b="1" spc="-300" dirty="0" err="1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스트레칭을</a:t>
              </a:r>
              <a:endPara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통한 질환 </a:t>
              </a:r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예방</a:t>
              </a:r>
              <a:endParaRPr lang="ko-KR" altLang="en-US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</p:txBody>
        </p:sp>
        <p:sp>
          <p:nvSpPr>
            <p:cNvPr id="33" name="육각형 32"/>
            <p:cNvSpPr/>
            <p:nvPr/>
          </p:nvSpPr>
          <p:spPr>
            <a:xfrm>
              <a:off x="899592" y="3576480"/>
              <a:ext cx="2232248" cy="1152128"/>
            </a:xfrm>
            <a:prstGeom prst="hexagon">
              <a:avLst/>
            </a:prstGeom>
            <a:solidFill>
              <a:srgbClr val="1182AF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잠재적</a:t>
              </a:r>
              <a:endParaRPr lang="en-US" altLang="ko-KR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위험요소</a:t>
              </a:r>
              <a:r>
                <a:rPr lang="en-US" altLang="ko-KR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 </a:t>
              </a:r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제거</a:t>
              </a:r>
              <a:endParaRPr lang="ko-KR" altLang="en-US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</p:txBody>
        </p:sp>
        <p:sp>
          <p:nvSpPr>
            <p:cNvPr id="34" name="육각형 33"/>
            <p:cNvSpPr/>
            <p:nvPr/>
          </p:nvSpPr>
          <p:spPr>
            <a:xfrm>
              <a:off x="3005548" y="4224552"/>
              <a:ext cx="2232248" cy="1152128"/>
            </a:xfrm>
            <a:prstGeom prst="hexagon">
              <a:avLst/>
            </a:prstGeom>
            <a:solidFill>
              <a:srgbClr val="1496CA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비상구</a:t>
              </a:r>
              <a:r>
                <a:rPr lang="en-US" altLang="ko-KR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, </a:t>
              </a:r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소화기</a:t>
              </a:r>
              <a:endPara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2000" b="1" spc="-300" dirty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위치 </a:t>
              </a:r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및 </a:t>
              </a:r>
              <a:r>
                <a:rPr lang="ko-KR" altLang="en-US" sz="2000" b="1" spc="-300" dirty="0" err="1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피난로</a:t>
              </a:r>
              <a:r>
                <a:rPr lang="ko-KR" altLang="en-US" sz="2000" b="1" spc="-300" dirty="0" smtClean="0">
                  <a:solidFill>
                    <a:schemeClr val="bg2">
                      <a:lumMod val="25000"/>
                    </a:schemeClr>
                  </a:solidFill>
                  <a:latin typeface="+mn-ea"/>
                </a:rPr>
                <a:t> 인지</a:t>
              </a:r>
              <a:endParaRPr lang="ko-KR" altLang="en-US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endParaRPr>
            </a:p>
          </p:txBody>
        </p:sp>
        <p:cxnSp>
          <p:nvCxnSpPr>
            <p:cNvPr id="52" name="꺾인 연결선 51"/>
            <p:cNvCxnSpPr/>
            <p:nvPr/>
          </p:nvCxnSpPr>
          <p:spPr>
            <a:xfrm flipV="1">
              <a:off x="4301692" y="2564904"/>
              <a:ext cx="1422436" cy="608066"/>
            </a:xfrm>
            <a:prstGeom prst="bentConnector3">
              <a:avLst>
                <a:gd name="adj1" fmla="val -12141"/>
              </a:avLst>
            </a:prstGeom>
            <a:ln w="28575">
              <a:solidFill>
                <a:srgbClr val="2BB5EB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직사각형 61"/>
            <p:cNvSpPr/>
            <p:nvPr/>
          </p:nvSpPr>
          <p:spPr>
            <a:xfrm>
              <a:off x="5724128" y="1414829"/>
              <a:ext cx="3020747" cy="4750475"/>
            </a:xfrm>
            <a:prstGeom prst="rect">
              <a:avLst/>
            </a:prstGeom>
            <a:noFill/>
            <a:ln w="28575">
              <a:solidFill>
                <a:srgbClr val="2BB5EB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pic>
          <p:nvPicPr>
            <p:cNvPr id="63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3028" y="5085184"/>
              <a:ext cx="2078772" cy="13183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5" name="직사각형 64"/>
            <p:cNvSpPr/>
            <p:nvPr/>
          </p:nvSpPr>
          <p:spPr>
            <a:xfrm>
              <a:off x="611560" y="5013176"/>
              <a:ext cx="2232248" cy="1440160"/>
            </a:xfrm>
            <a:prstGeom prst="rect">
              <a:avLst/>
            </a:prstGeom>
            <a:noFill/>
            <a:ln w="28575">
              <a:solidFill>
                <a:srgbClr val="1182AF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cxnSp>
          <p:nvCxnSpPr>
            <p:cNvPr id="66" name="꺾인 연결선 65"/>
            <p:cNvCxnSpPr/>
            <p:nvPr/>
          </p:nvCxnSpPr>
          <p:spPr>
            <a:xfrm rot="10800000" flipV="1">
              <a:off x="2843808" y="5381264"/>
              <a:ext cx="1277864" cy="373278"/>
            </a:xfrm>
            <a:prstGeom prst="bentConnector3">
              <a:avLst>
                <a:gd name="adj1" fmla="val 705"/>
              </a:avLst>
            </a:prstGeom>
            <a:ln w="28575">
              <a:solidFill>
                <a:srgbClr val="1182AF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8783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3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안전사고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28" name="순서도: 대체 처리 27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29" name="순서도: 병합 28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1313894" y="980728"/>
            <a:ext cx="5562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안전사고 발생 시 처리절차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692697" y="4159547"/>
            <a:ext cx="7839743" cy="1717725"/>
            <a:chOff x="692697" y="4159547"/>
            <a:chExt cx="7839743" cy="1717725"/>
          </a:xfrm>
        </p:grpSpPr>
        <p:pic>
          <p:nvPicPr>
            <p:cNvPr id="25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564058" y="4159547"/>
              <a:ext cx="968382" cy="1717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" name="순서도: 대체 처리 23"/>
            <p:cNvSpPr/>
            <p:nvPr/>
          </p:nvSpPr>
          <p:spPr>
            <a:xfrm>
              <a:off x="692697" y="4293096"/>
              <a:ext cx="6804756" cy="1584176"/>
            </a:xfrm>
            <a:prstGeom prst="flowChartAlternateProcess">
              <a:avLst/>
            </a:prstGeom>
            <a:solidFill>
              <a:srgbClr val="37D4FF"/>
            </a:solidFill>
            <a:ln w="28575">
              <a:solidFill>
                <a:srgbClr val="37D4F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rmAutofit/>
            </a:bodyPr>
            <a:lstStyle/>
            <a:p>
              <a:pPr algn="ctr"/>
              <a:r>
                <a:rPr lang="ko-KR" altLang="en-US" sz="2000" b="1" spc="-150" dirty="0">
                  <a:solidFill>
                    <a:schemeClr val="tx1"/>
                  </a:solidFill>
                  <a:latin typeface="+mn-ea"/>
                </a:rPr>
                <a:t>소속대학 담당자에게 사고보고 및 한국장학재단 </a:t>
              </a:r>
              <a:r>
                <a:rPr lang="ko-KR" altLang="en-US" sz="2000" b="1" spc="-150" dirty="0" smtClean="0">
                  <a:solidFill>
                    <a:schemeClr val="tx1"/>
                  </a:solidFill>
                  <a:latin typeface="+mn-ea"/>
                </a:rPr>
                <a:t>안전사고</a:t>
              </a:r>
              <a:endParaRPr lang="en-US" altLang="ko-KR" sz="200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2000" b="1" spc="-150" dirty="0" smtClean="0">
                  <a:solidFill>
                    <a:schemeClr val="tx1"/>
                  </a:solidFill>
                  <a:latin typeface="+mn-ea"/>
                </a:rPr>
                <a:t>긴급전화</a:t>
              </a:r>
              <a:r>
                <a:rPr lang="en-US" altLang="ko-KR" sz="2000" b="1" spc="-150" dirty="0" smtClean="0">
                  <a:solidFill>
                    <a:srgbClr val="FF0000"/>
                  </a:solidFill>
                  <a:latin typeface="+mn-ea"/>
                </a:rPr>
                <a:t> </a:t>
              </a:r>
              <a:r>
                <a:rPr lang="en-US" altLang="ko-KR" sz="2000" b="1" spc="-300" dirty="0">
                  <a:solidFill>
                    <a:srgbClr val="FF0000"/>
                  </a:solidFill>
                  <a:latin typeface="+mn-ea"/>
                </a:rPr>
                <a:t>(</a:t>
              </a:r>
              <a:r>
                <a:rPr lang="en-US" altLang="ko-KR" sz="2000" b="1" spc="-300" dirty="0" smtClean="0">
                  <a:solidFill>
                    <a:srgbClr val="FF0000"/>
                  </a:solidFill>
                  <a:latin typeface="+mn-ea"/>
                </a:rPr>
                <a:t>1599-4920)</a:t>
              </a:r>
              <a:r>
                <a:rPr lang="ko-KR" altLang="en-US" sz="2000" b="1" spc="-150" dirty="0">
                  <a:solidFill>
                    <a:schemeClr val="tx1"/>
                  </a:solidFill>
                  <a:latin typeface="+mn-ea"/>
                </a:rPr>
                <a:t>를 통해 </a:t>
              </a:r>
              <a:r>
                <a:rPr lang="ko-KR" altLang="en-US" sz="2000" b="1" spc="-150" dirty="0" smtClean="0">
                  <a:solidFill>
                    <a:schemeClr val="tx1"/>
                  </a:solidFill>
                  <a:latin typeface="+mn-ea"/>
                </a:rPr>
                <a:t>상해보험 처리절차를</a:t>
              </a:r>
              <a:endParaRPr lang="en-US" altLang="ko-KR" sz="200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2000" b="1" spc="-150" dirty="0" smtClean="0">
                  <a:solidFill>
                    <a:schemeClr val="tx1"/>
                  </a:solidFill>
                  <a:latin typeface="+mn-ea"/>
                </a:rPr>
                <a:t>확인하고 진행하세요</a:t>
              </a:r>
              <a:r>
                <a:rPr lang="en-US" altLang="ko-KR" sz="2000" b="1" spc="-150" dirty="0" smtClean="0">
                  <a:solidFill>
                    <a:schemeClr val="tx1"/>
                  </a:solidFill>
                  <a:latin typeface="+mn-ea"/>
                </a:rPr>
                <a:t>. (</a:t>
              </a:r>
              <a:r>
                <a:rPr lang="ko-KR" altLang="en-US" sz="2000" b="1" spc="-150" dirty="0">
                  <a:solidFill>
                    <a:schemeClr val="tx1"/>
                  </a:solidFill>
                  <a:latin typeface="+mn-ea"/>
                </a:rPr>
                <a:t>본인부담금이 발생할 수 있음</a:t>
              </a:r>
              <a:r>
                <a:rPr lang="en-US" altLang="ko-KR" sz="2000" b="1" spc="-150" dirty="0" smtClean="0">
                  <a:solidFill>
                    <a:schemeClr val="tx1"/>
                  </a:solidFill>
                  <a:latin typeface="+mn-ea"/>
                </a:rPr>
                <a:t>)</a:t>
              </a:r>
              <a:endParaRPr lang="ko-KR" altLang="en-US" sz="2000" b="1" spc="-300" dirty="0">
                <a:solidFill>
                  <a:schemeClr val="tx1"/>
                </a:solidFill>
                <a:latin typeface="+mn-ea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971600" y="2132856"/>
            <a:ext cx="7344816" cy="1728192"/>
            <a:chOff x="971600" y="2132856"/>
            <a:chExt cx="7344816" cy="1728192"/>
          </a:xfrm>
        </p:grpSpPr>
        <p:pic>
          <p:nvPicPr>
            <p:cNvPr id="19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 l="2778" r="44444" b="16535"/>
            <a:stretch>
              <a:fillRect/>
            </a:stretch>
          </p:blipFill>
          <p:spPr bwMode="auto">
            <a:xfrm>
              <a:off x="971600" y="2132856"/>
              <a:ext cx="1368152" cy="1728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" name="순서도: 대체 처리 34"/>
            <p:cNvSpPr/>
            <p:nvPr/>
          </p:nvSpPr>
          <p:spPr>
            <a:xfrm>
              <a:off x="2627784" y="2607464"/>
              <a:ext cx="5688632" cy="893544"/>
            </a:xfrm>
            <a:prstGeom prst="flowChartAlternateProcess">
              <a:avLst/>
            </a:prstGeom>
            <a:noFill/>
            <a:ln w="28575">
              <a:solidFill>
                <a:srgbClr val="37D4FF"/>
              </a:solidFill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rmAutofit/>
            </a:bodyPr>
            <a:lstStyle/>
            <a:p>
              <a:pPr algn="ctr"/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교외근로 중 안전사고가 발생했어요</a:t>
              </a:r>
              <a:r>
                <a:rPr lang="en-US" altLang="ko-KR" sz="2400" b="1" spc="-300" dirty="0" smtClean="0">
                  <a:solidFill>
                    <a:schemeClr val="tx1"/>
                  </a:solidFill>
                  <a:latin typeface="+mn-ea"/>
                </a:rPr>
                <a:t>!</a:t>
              </a:r>
            </a:p>
            <a:p>
              <a:pPr algn="ctr"/>
              <a:r>
                <a:rPr lang="ko-KR" altLang="en-US" sz="2400" b="1" spc="-300" dirty="0" smtClean="0">
                  <a:solidFill>
                    <a:schemeClr val="tx1"/>
                  </a:solidFill>
                  <a:latin typeface="+mn-ea"/>
                </a:rPr>
                <a:t>어떻게 해야 하죠</a:t>
              </a:r>
              <a:r>
                <a:rPr lang="en-US" altLang="ko-KR" sz="2400" b="1" spc="-300" dirty="0" smtClean="0">
                  <a:solidFill>
                    <a:schemeClr val="tx1"/>
                  </a:solidFill>
                  <a:latin typeface="+mn-ea"/>
                </a:rPr>
                <a:t>?</a:t>
              </a:r>
              <a:endParaRPr lang="ko-KR" altLang="en-US" sz="2400" b="1" spc="-300" dirty="0">
                <a:solidFill>
                  <a:schemeClr val="tx1"/>
                </a:solidFill>
                <a:latin typeface="+mn-ea"/>
              </a:endParaRPr>
            </a:p>
          </p:txBody>
        </p:sp>
      </p:grp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49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4114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3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안전사고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24487" y="2357659"/>
            <a:ext cx="8118962" cy="3237203"/>
          </a:xfrm>
          <a:prstGeom prst="rect">
            <a:avLst/>
          </a:prstGeom>
          <a:noFill/>
        </p:spPr>
      </p:sp>
      <p:grpSp>
        <p:nvGrpSpPr>
          <p:cNvPr id="48" name="그룹 47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49" name="순서도: 대체 처리 48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50" name="순서도: 병합 49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51" name="TextBox 50"/>
          <p:cNvSpPr txBox="1"/>
          <p:nvPr/>
        </p:nvSpPr>
        <p:spPr>
          <a:xfrm>
            <a:off x="1313894" y="980728"/>
            <a:ext cx="5562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안전사고 발생 시 처리절차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683568" y="2276871"/>
            <a:ext cx="7848872" cy="3960441"/>
            <a:chOff x="683568" y="2276871"/>
            <a:chExt cx="7848872" cy="3960441"/>
          </a:xfrm>
        </p:grpSpPr>
        <p:sp>
          <p:nvSpPr>
            <p:cNvPr id="18" name="자유형 17"/>
            <p:cNvSpPr/>
            <p:nvPr/>
          </p:nvSpPr>
          <p:spPr>
            <a:xfrm>
              <a:off x="683568" y="2276872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사고 발생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28" name="자유형 27"/>
            <p:cNvSpPr/>
            <p:nvPr/>
          </p:nvSpPr>
          <p:spPr>
            <a:xfrm>
              <a:off x="3447152" y="2276872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초기 대응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32" name="자유형 31"/>
            <p:cNvSpPr/>
            <p:nvPr/>
          </p:nvSpPr>
          <p:spPr>
            <a:xfrm>
              <a:off x="6279890" y="4669229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사고 처리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33" name="자유형 32"/>
            <p:cNvSpPr/>
            <p:nvPr/>
          </p:nvSpPr>
          <p:spPr>
            <a:xfrm>
              <a:off x="5287140" y="5025236"/>
              <a:ext cx="385341" cy="501648"/>
            </a:xfrm>
            <a:custGeom>
              <a:avLst/>
              <a:gdLst>
                <a:gd name="connsiteX0" fmla="*/ 0 w 256194"/>
                <a:gd name="connsiteY0" fmla="*/ 59940 h 299699"/>
                <a:gd name="connsiteX1" fmla="*/ 128097 w 256194"/>
                <a:gd name="connsiteY1" fmla="*/ 59940 h 299699"/>
                <a:gd name="connsiteX2" fmla="*/ 128097 w 256194"/>
                <a:gd name="connsiteY2" fmla="*/ 0 h 299699"/>
                <a:gd name="connsiteX3" fmla="*/ 256194 w 256194"/>
                <a:gd name="connsiteY3" fmla="*/ 149850 h 299699"/>
                <a:gd name="connsiteX4" fmla="*/ 128097 w 256194"/>
                <a:gd name="connsiteY4" fmla="*/ 299699 h 299699"/>
                <a:gd name="connsiteX5" fmla="*/ 128097 w 256194"/>
                <a:gd name="connsiteY5" fmla="*/ 239759 h 299699"/>
                <a:gd name="connsiteX6" fmla="*/ 0 w 256194"/>
                <a:gd name="connsiteY6" fmla="*/ 239759 h 299699"/>
                <a:gd name="connsiteX7" fmla="*/ 0 w 256194"/>
                <a:gd name="connsiteY7" fmla="*/ 59940 h 299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56194" h="299699">
                  <a:moveTo>
                    <a:pt x="256194" y="239759"/>
                  </a:moveTo>
                  <a:lnTo>
                    <a:pt x="128097" y="239759"/>
                  </a:lnTo>
                  <a:lnTo>
                    <a:pt x="128097" y="299699"/>
                  </a:lnTo>
                  <a:lnTo>
                    <a:pt x="0" y="149849"/>
                  </a:lnTo>
                  <a:lnTo>
                    <a:pt x="128097" y="0"/>
                  </a:lnTo>
                  <a:lnTo>
                    <a:pt x="128097" y="59940"/>
                  </a:lnTo>
                  <a:lnTo>
                    <a:pt x="256194" y="59940"/>
                  </a:lnTo>
                  <a:lnTo>
                    <a:pt x="256194" y="239759"/>
                  </a:lnTo>
                  <a:close/>
                </a:path>
              </a:pathLst>
            </a:custGeom>
            <a:solidFill>
              <a:srgbClr val="00B0F0"/>
            </a:solidFill>
            <a:ln w="15875">
              <a:noFill/>
            </a:ln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6858" tIns="59940" rIns="0" bIns="59940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ko-KR" altLang="en-US" sz="800" b="1" kern="1200">
                <a:latin typeface="+mn-ea"/>
              </a:endParaRPr>
            </a:p>
          </p:txBody>
        </p:sp>
        <p:sp>
          <p:nvSpPr>
            <p:cNvPr id="37" name="모서리가 둥근 직사각형 36"/>
            <p:cNvSpPr/>
            <p:nvPr/>
          </p:nvSpPr>
          <p:spPr>
            <a:xfrm>
              <a:off x="683568" y="2837954"/>
              <a:ext cx="2252549" cy="1084015"/>
            </a:xfrm>
            <a:prstGeom prst="roundRect">
              <a:avLst/>
            </a:prstGeom>
            <a:solidFill>
              <a:srgbClr val="DDF9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근로 중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안전사고 발생 </a:t>
              </a:r>
              <a:endParaRPr lang="ko-KR" altLang="en-US" sz="1400" b="1" spc="-15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55" name="자유형 54"/>
            <p:cNvSpPr/>
            <p:nvPr/>
          </p:nvSpPr>
          <p:spPr>
            <a:xfrm>
              <a:off x="6207882" y="2276871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000" b="1" kern="1200" spc="-150" dirty="0" smtClean="0">
                  <a:latin typeface="+mn-ea"/>
                </a:rPr>
                <a:t>대학 및 재단에 연락</a:t>
              </a:r>
              <a:endParaRPr lang="ko-KR" altLang="en-US" sz="2000" b="1" kern="1200" spc="-150" dirty="0">
                <a:latin typeface="+mn-ea"/>
              </a:endParaRPr>
            </a:p>
          </p:txBody>
        </p:sp>
        <p:sp>
          <p:nvSpPr>
            <p:cNvPr id="59" name="자유형 58"/>
            <p:cNvSpPr/>
            <p:nvPr/>
          </p:nvSpPr>
          <p:spPr>
            <a:xfrm>
              <a:off x="683568" y="4669229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자가진단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60" name="자유형 59"/>
            <p:cNvSpPr/>
            <p:nvPr/>
          </p:nvSpPr>
          <p:spPr>
            <a:xfrm>
              <a:off x="3471578" y="4669229"/>
              <a:ext cx="2252550" cy="1424067"/>
            </a:xfrm>
            <a:custGeom>
              <a:avLst/>
              <a:gdLst>
                <a:gd name="connsiteX0" fmla="*/ 0 w 1208464"/>
                <a:gd name="connsiteY0" fmla="*/ 72508 h 725078"/>
                <a:gd name="connsiteX1" fmla="*/ 72508 w 1208464"/>
                <a:gd name="connsiteY1" fmla="*/ 0 h 725078"/>
                <a:gd name="connsiteX2" fmla="*/ 1135956 w 1208464"/>
                <a:gd name="connsiteY2" fmla="*/ 0 h 725078"/>
                <a:gd name="connsiteX3" fmla="*/ 1208464 w 1208464"/>
                <a:gd name="connsiteY3" fmla="*/ 72508 h 725078"/>
                <a:gd name="connsiteX4" fmla="*/ 1208464 w 1208464"/>
                <a:gd name="connsiteY4" fmla="*/ 652570 h 725078"/>
                <a:gd name="connsiteX5" fmla="*/ 1135956 w 1208464"/>
                <a:gd name="connsiteY5" fmla="*/ 725078 h 725078"/>
                <a:gd name="connsiteX6" fmla="*/ 72508 w 1208464"/>
                <a:gd name="connsiteY6" fmla="*/ 725078 h 725078"/>
                <a:gd name="connsiteX7" fmla="*/ 0 w 1208464"/>
                <a:gd name="connsiteY7" fmla="*/ 652570 h 725078"/>
                <a:gd name="connsiteX8" fmla="*/ 0 w 1208464"/>
                <a:gd name="connsiteY8" fmla="*/ 72508 h 725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08464" h="725078">
                  <a:moveTo>
                    <a:pt x="0" y="72508"/>
                  </a:moveTo>
                  <a:cubicBezTo>
                    <a:pt x="0" y="32463"/>
                    <a:pt x="32463" y="0"/>
                    <a:pt x="72508" y="0"/>
                  </a:cubicBezTo>
                  <a:lnTo>
                    <a:pt x="1135956" y="0"/>
                  </a:lnTo>
                  <a:cubicBezTo>
                    <a:pt x="1176001" y="0"/>
                    <a:pt x="1208464" y="32463"/>
                    <a:pt x="1208464" y="72508"/>
                  </a:cubicBezTo>
                  <a:lnTo>
                    <a:pt x="1208464" y="652570"/>
                  </a:lnTo>
                  <a:cubicBezTo>
                    <a:pt x="1208464" y="692615"/>
                    <a:pt x="1176001" y="725078"/>
                    <a:pt x="1135956" y="725078"/>
                  </a:cubicBezTo>
                  <a:lnTo>
                    <a:pt x="72508" y="725078"/>
                  </a:lnTo>
                  <a:cubicBezTo>
                    <a:pt x="32463" y="725078"/>
                    <a:pt x="0" y="692615"/>
                    <a:pt x="0" y="652570"/>
                  </a:cubicBezTo>
                  <a:lnTo>
                    <a:pt x="0" y="72508"/>
                  </a:lnTo>
                  <a:close/>
                </a:path>
              </a:pathLst>
            </a:custGeom>
            <a:solidFill>
              <a:srgbClr val="0E6B9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387" tIns="78387" rIns="78387" bIns="78387" numCol="1" spcCol="1270" anchor="t" anchorCtr="0">
              <a:noAutofit/>
            </a:bodyPr>
            <a:lstStyle/>
            <a:p>
              <a:pPr lvl="0" algn="ctr" defTabSz="6667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400" b="1" kern="1200" dirty="0" smtClean="0">
                  <a:latin typeface="+mn-ea"/>
                </a:rPr>
                <a:t>후속 조치</a:t>
              </a:r>
              <a:endParaRPr lang="ko-KR" altLang="en-US" sz="2400" b="1" kern="1200" dirty="0">
                <a:latin typeface="+mn-ea"/>
              </a:endParaRPr>
            </a:p>
          </p:txBody>
        </p:sp>
        <p:sp>
          <p:nvSpPr>
            <p:cNvPr id="61" name="모서리가 둥근 직사각형 60"/>
            <p:cNvSpPr/>
            <p:nvPr/>
          </p:nvSpPr>
          <p:spPr>
            <a:xfrm>
              <a:off x="3447152" y="2841654"/>
              <a:ext cx="2252550" cy="1084015"/>
            </a:xfrm>
            <a:prstGeom prst="roundRect">
              <a:avLst/>
            </a:prstGeom>
            <a:solidFill>
              <a:srgbClr val="C1F2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사고의 심각성에</a:t>
              </a:r>
              <a:endParaRPr lang="en-US" altLang="ko-KR" sz="140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따라 </a:t>
              </a:r>
              <a:r>
                <a:rPr lang="en-US" altLang="ko-KR" sz="1400" b="1" spc="-150" dirty="0" smtClean="0">
                  <a:solidFill>
                    <a:schemeClr val="tx1"/>
                  </a:solidFill>
                  <a:latin typeface="+mn-ea"/>
                </a:rPr>
                <a:t>119</a:t>
              </a:r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연락 </a:t>
              </a:r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후</a:t>
              </a:r>
              <a:r>
                <a:rPr lang="en-US" altLang="ko-KR" sz="1400" b="1" spc="-150" dirty="0" smtClean="0">
                  <a:solidFill>
                    <a:schemeClr val="tx1"/>
                  </a:solidFill>
                  <a:latin typeface="+mn-ea"/>
                </a:rPr>
                <a:t>,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근로지 </a:t>
              </a:r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매뉴얼에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따라 응급조치</a:t>
              </a:r>
            </a:p>
          </p:txBody>
        </p:sp>
        <p:sp>
          <p:nvSpPr>
            <p:cNvPr id="62" name="모서리가 둥근 직사각형 61"/>
            <p:cNvSpPr/>
            <p:nvPr/>
          </p:nvSpPr>
          <p:spPr>
            <a:xfrm>
              <a:off x="6207882" y="2837954"/>
              <a:ext cx="2252550" cy="1084015"/>
            </a:xfrm>
            <a:prstGeom prst="roundRect">
              <a:avLst/>
            </a:prstGeom>
            <a:solidFill>
              <a:srgbClr val="ABED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30" b="1" spc="-150" dirty="0">
                  <a:solidFill>
                    <a:schemeClr val="tx1"/>
                  </a:solidFill>
                  <a:latin typeface="+mn-ea"/>
                </a:rPr>
                <a:t>안전사고 </a:t>
              </a:r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긴급전화</a:t>
              </a:r>
              <a:endParaRPr lang="en-US" altLang="ko-KR" sz="133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en-US" altLang="ko-KR" sz="1330" b="1" spc="-150" dirty="0" smtClean="0">
                  <a:solidFill>
                    <a:srgbClr val="FF0000"/>
                  </a:solidFill>
                  <a:latin typeface="+mn-ea"/>
                </a:rPr>
                <a:t>(1599-4920</a:t>
              </a:r>
              <a:r>
                <a:rPr lang="en-US" altLang="ko-KR" sz="1330" b="1" spc="-150" dirty="0">
                  <a:solidFill>
                    <a:srgbClr val="FF0000"/>
                  </a:solidFill>
                  <a:latin typeface="+mn-ea"/>
                </a:rPr>
                <a:t>)</a:t>
              </a:r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로</a:t>
              </a:r>
              <a:r>
                <a:rPr lang="en-US" altLang="ko-KR" sz="1330" b="1" spc="-150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연락하여</a:t>
              </a:r>
              <a:endParaRPr lang="en-US" altLang="ko-KR" sz="133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상해보험</a:t>
              </a:r>
              <a:r>
                <a:rPr lang="en-US" altLang="ko-KR" sz="1330" b="1" spc="-150" dirty="0">
                  <a:solidFill>
                    <a:schemeClr val="tx1"/>
                  </a:solidFill>
                  <a:latin typeface="+mn-ea"/>
                </a:rPr>
                <a:t>(</a:t>
              </a:r>
              <a:r>
                <a:rPr lang="ko-KR" altLang="en-US" sz="1330" b="1" spc="-150" dirty="0">
                  <a:solidFill>
                    <a:schemeClr val="tx1"/>
                  </a:solidFill>
                  <a:latin typeface="+mn-ea"/>
                </a:rPr>
                <a:t>해당 시</a:t>
              </a:r>
              <a:r>
                <a:rPr lang="en-US" altLang="ko-KR" sz="1330" b="1" spc="-150" dirty="0">
                  <a:solidFill>
                    <a:schemeClr val="tx1"/>
                  </a:solidFill>
                  <a:latin typeface="+mn-ea"/>
                </a:rPr>
                <a:t>) </a:t>
              </a:r>
              <a:r>
                <a:rPr lang="ko-KR" altLang="en-US" sz="1330" b="1" spc="-150" dirty="0">
                  <a:solidFill>
                    <a:schemeClr val="tx1"/>
                  </a:solidFill>
                  <a:latin typeface="+mn-ea"/>
                </a:rPr>
                <a:t>처리절차 확인 및 소속대학 담당자에게 </a:t>
              </a:r>
              <a:r>
                <a:rPr lang="ko-KR" altLang="en-US" sz="1330" b="1" spc="-150" dirty="0" smtClean="0">
                  <a:solidFill>
                    <a:schemeClr val="tx1"/>
                  </a:solidFill>
                  <a:latin typeface="+mn-ea"/>
                </a:rPr>
                <a:t>사고보고</a:t>
              </a:r>
              <a:endParaRPr lang="en-US" altLang="ko-KR" sz="1330" b="1" spc="-15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63" name="모서리가 둥근 직사각형 62"/>
            <p:cNvSpPr/>
            <p:nvPr/>
          </p:nvSpPr>
          <p:spPr>
            <a:xfrm>
              <a:off x="683568" y="5153297"/>
              <a:ext cx="2252549" cy="1084015"/>
            </a:xfrm>
            <a:prstGeom prst="roundRect">
              <a:avLst/>
            </a:prstGeom>
            <a:solidFill>
              <a:srgbClr val="65DE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안전사고 원인파악 및 자가진단을 통해 추후 </a:t>
              </a:r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유사사고</a:t>
              </a:r>
              <a:endParaRPr lang="en-US" altLang="ko-KR" sz="1400" b="1" spc="-150" dirty="0" smtClean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tx1"/>
                  </a:solidFill>
                  <a:latin typeface="+mn-ea"/>
                </a:rPr>
                <a:t>발생 </a:t>
              </a:r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방지</a:t>
              </a:r>
            </a:p>
          </p:txBody>
        </p:sp>
        <p:sp>
          <p:nvSpPr>
            <p:cNvPr id="64" name="모서리가 둥근 직사각형 63"/>
            <p:cNvSpPr/>
            <p:nvPr/>
          </p:nvSpPr>
          <p:spPr>
            <a:xfrm>
              <a:off x="3480396" y="5153297"/>
              <a:ext cx="2243731" cy="1084015"/>
            </a:xfrm>
            <a:prstGeom prst="roundRect">
              <a:avLst/>
            </a:prstGeom>
            <a:solidFill>
              <a:srgbClr val="69D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부상의 정도에 따라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업무조정 요청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또는 근로종료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65" name="모서리가 둥근 직사각형 64"/>
            <p:cNvSpPr/>
            <p:nvPr/>
          </p:nvSpPr>
          <p:spPr>
            <a:xfrm>
              <a:off x="6279890" y="5153297"/>
              <a:ext cx="2252550" cy="1084015"/>
            </a:xfrm>
            <a:prstGeom prst="roundRect">
              <a:avLst/>
            </a:prstGeom>
            <a:solidFill>
              <a:srgbClr val="89E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재단측이 안내한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절차에 따라 </a:t>
              </a:r>
              <a:endParaRPr lang="en-US" altLang="ko-KR" sz="1400" b="1" spc="-150" dirty="0">
                <a:solidFill>
                  <a:schemeClr val="tx1"/>
                </a:solidFill>
                <a:latin typeface="+mn-ea"/>
              </a:endParaRPr>
            </a:p>
            <a:p>
              <a:pPr algn="ctr"/>
              <a:r>
                <a:rPr lang="ko-KR" altLang="en-US" sz="1400" b="1" spc="-150" dirty="0">
                  <a:solidFill>
                    <a:schemeClr val="tx1"/>
                  </a:solidFill>
                  <a:latin typeface="+mn-ea"/>
                </a:rPr>
                <a:t>보험서류 처리</a:t>
              </a:r>
            </a:p>
          </p:txBody>
        </p:sp>
        <p:sp>
          <p:nvSpPr>
            <p:cNvPr id="9" name="L 도형 8"/>
            <p:cNvSpPr/>
            <p:nvPr/>
          </p:nvSpPr>
          <p:spPr>
            <a:xfrm rot="13500000">
              <a:off x="2911103" y="2965319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70" name="L 도형 69"/>
            <p:cNvSpPr/>
            <p:nvPr/>
          </p:nvSpPr>
          <p:spPr>
            <a:xfrm rot="13500000">
              <a:off x="5685277" y="2920184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71" name="L 도형 70"/>
            <p:cNvSpPr/>
            <p:nvPr/>
          </p:nvSpPr>
          <p:spPr>
            <a:xfrm rot="18900000">
              <a:off x="7216576" y="4038221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72" name="L 도형 71"/>
            <p:cNvSpPr/>
            <p:nvPr/>
          </p:nvSpPr>
          <p:spPr>
            <a:xfrm rot="2700000">
              <a:off x="3060468" y="5262541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73" name="L 도형 72"/>
            <p:cNvSpPr/>
            <p:nvPr/>
          </p:nvSpPr>
          <p:spPr>
            <a:xfrm rot="2700000">
              <a:off x="5874667" y="5275547"/>
              <a:ext cx="379178" cy="379178"/>
            </a:xfrm>
            <a:prstGeom prst="corner">
              <a:avLst>
                <a:gd name="adj1" fmla="val 32415"/>
                <a:gd name="adj2" fmla="val 32415"/>
              </a:avLst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50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341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3" name="TextBox 18"/>
          <p:cNvSpPr txBox="1"/>
          <p:nvPr/>
        </p:nvSpPr>
        <p:spPr>
          <a:xfrm>
            <a:off x="7529369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성희롱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673934" y="4335574"/>
            <a:ext cx="7146538" cy="1973746"/>
            <a:chOff x="1673934" y="4335574"/>
            <a:chExt cx="7146538" cy="1973746"/>
          </a:xfrm>
        </p:grpSpPr>
        <p:sp>
          <p:nvSpPr>
            <p:cNvPr id="29" name="직사각형 28"/>
            <p:cNvSpPr/>
            <p:nvPr/>
          </p:nvSpPr>
          <p:spPr>
            <a:xfrm>
              <a:off x="1673934" y="4335574"/>
              <a:ext cx="2913561" cy="157833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0" name="순서도: 수동 입력 9"/>
            <p:cNvSpPr/>
            <p:nvPr/>
          </p:nvSpPr>
          <p:spPr>
            <a:xfrm>
              <a:off x="3661605" y="4335574"/>
              <a:ext cx="925892" cy="637497"/>
            </a:xfrm>
            <a:custGeom>
              <a:avLst/>
              <a:gdLst>
                <a:gd name="connsiteX0" fmla="*/ 0 w 10000"/>
                <a:gd name="connsiteY0" fmla="*/ 200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2000 h 10000"/>
                <a:gd name="connsiteX0" fmla="*/ 151 w 10000"/>
                <a:gd name="connsiteY0" fmla="*/ 4111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151 w 10000"/>
                <a:gd name="connsiteY4" fmla="*/ 4111 h 10000"/>
                <a:gd name="connsiteX0" fmla="*/ 151 w 10000"/>
                <a:gd name="connsiteY0" fmla="*/ 3047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151 w 10000"/>
                <a:gd name="connsiteY4" fmla="*/ 3047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151" y="3047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cubicBezTo>
                    <a:pt x="50" y="8037"/>
                    <a:pt x="101" y="5010"/>
                    <a:pt x="151" y="3047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3661605" y="4533555"/>
              <a:ext cx="3059090" cy="157833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2" name="순서도: 수동 입력 9"/>
            <p:cNvSpPr/>
            <p:nvPr/>
          </p:nvSpPr>
          <p:spPr>
            <a:xfrm>
              <a:off x="5786367" y="4533554"/>
              <a:ext cx="925891" cy="637497"/>
            </a:xfrm>
            <a:custGeom>
              <a:avLst/>
              <a:gdLst>
                <a:gd name="connsiteX0" fmla="*/ 0 w 10000"/>
                <a:gd name="connsiteY0" fmla="*/ 2000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0 w 10000"/>
                <a:gd name="connsiteY4" fmla="*/ 2000 h 10000"/>
                <a:gd name="connsiteX0" fmla="*/ 151 w 10000"/>
                <a:gd name="connsiteY0" fmla="*/ 4111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151 w 10000"/>
                <a:gd name="connsiteY4" fmla="*/ 4111 h 10000"/>
                <a:gd name="connsiteX0" fmla="*/ 151 w 10000"/>
                <a:gd name="connsiteY0" fmla="*/ 3047 h 10000"/>
                <a:gd name="connsiteX1" fmla="*/ 10000 w 10000"/>
                <a:gd name="connsiteY1" fmla="*/ 0 h 10000"/>
                <a:gd name="connsiteX2" fmla="*/ 10000 w 10000"/>
                <a:gd name="connsiteY2" fmla="*/ 10000 h 10000"/>
                <a:gd name="connsiteX3" fmla="*/ 0 w 10000"/>
                <a:gd name="connsiteY3" fmla="*/ 10000 h 10000"/>
                <a:gd name="connsiteX4" fmla="*/ 151 w 10000"/>
                <a:gd name="connsiteY4" fmla="*/ 3047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151" y="3047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cubicBezTo>
                    <a:pt x="50" y="8037"/>
                    <a:pt x="101" y="5010"/>
                    <a:pt x="151" y="3047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5786365" y="4730985"/>
              <a:ext cx="2212748" cy="157833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02162" y="4835601"/>
              <a:ext cx="28980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spc="-300" dirty="0" smtClean="0">
                  <a:solidFill>
                    <a:schemeClr val="accent2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육체적 성희롱</a:t>
              </a:r>
              <a:endParaRPr lang="ko-KR" altLang="en-US" sz="2400" b="1" spc="-300" dirty="0">
                <a:solidFill>
                  <a:schemeClr val="accent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744420" y="5103895"/>
              <a:ext cx="28980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spc="-300" dirty="0" smtClean="0">
                  <a:solidFill>
                    <a:schemeClr val="accent6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언</a:t>
              </a:r>
              <a:r>
                <a:rPr lang="ko-KR" altLang="en-US" sz="2400" b="1" spc="-300" dirty="0">
                  <a:solidFill>
                    <a:schemeClr val="accent6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어</a:t>
              </a:r>
              <a:r>
                <a:rPr lang="ko-KR" altLang="en-US" sz="2400" b="1" spc="-300" dirty="0" smtClean="0">
                  <a:solidFill>
                    <a:schemeClr val="accent6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적 성희롱</a:t>
              </a:r>
              <a:endParaRPr lang="ko-KR" altLang="en-US" sz="2400" b="1" spc="-300" dirty="0">
                <a:solidFill>
                  <a:schemeClr val="accent6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922406" y="5286813"/>
              <a:ext cx="28980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400" b="1" spc="-300" dirty="0" smtClean="0">
                  <a:solidFill>
                    <a:schemeClr val="accent1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시</a:t>
              </a:r>
              <a:r>
                <a:rPr lang="ko-KR" altLang="en-US" sz="2400" b="1" spc="-300" dirty="0">
                  <a:solidFill>
                    <a:schemeClr val="accent1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각</a:t>
              </a:r>
              <a:r>
                <a:rPr lang="ko-KR" altLang="en-US" sz="2400" b="1" spc="-300" dirty="0" smtClean="0">
                  <a:solidFill>
                    <a:schemeClr val="accent1">
                      <a:lumMod val="75000"/>
                    </a:schemeClr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적 성희롱</a:t>
              </a:r>
              <a:endParaRPr lang="ko-KR" altLang="en-US" sz="2400" b="1" spc="-300" dirty="0">
                <a:solidFill>
                  <a:schemeClr val="accent1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</p:grpSp>
      <p:sp>
        <p:nvSpPr>
          <p:cNvPr id="37" name="순서도: 대체 처리 36"/>
          <p:cNvSpPr/>
          <p:nvPr/>
        </p:nvSpPr>
        <p:spPr>
          <a:xfrm>
            <a:off x="1359098" y="2276872"/>
            <a:ext cx="6804756" cy="1483238"/>
          </a:xfrm>
          <a:prstGeom prst="flowChartAlternateProcess">
            <a:avLst/>
          </a:prstGeom>
          <a:noFill/>
          <a:ln w="28575">
            <a:solidFill>
              <a:srgbClr val="0F749D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업무</a:t>
            </a:r>
            <a:r>
              <a:rPr lang="en-US" altLang="ko-KR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, 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고</a:t>
            </a:r>
            <a:r>
              <a:rPr lang="ko-KR" altLang="en-US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rPr>
              <a:t>용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 등의 관계에서 직위를 이용하거나</a:t>
            </a:r>
            <a:r>
              <a: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rPr>
              <a:t> 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업무와 관련하여</a:t>
            </a:r>
            <a:r>
              <a: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rPr>
              <a:t> </a:t>
            </a:r>
            <a:endParaRPr lang="en-US" altLang="ko-KR" sz="2000" b="1" spc="-300" dirty="0" smtClean="0">
              <a:solidFill>
                <a:schemeClr val="bg2">
                  <a:lumMod val="25000"/>
                </a:schemeClr>
              </a:solidFill>
              <a:latin typeface="+mn-ea"/>
            </a:endParaRPr>
          </a:p>
          <a:p>
            <a:pPr algn="ctr"/>
            <a:r>
              <a:rPr lang="ko-KR" altLang="en-US" sz="2000" b="1" spc="-300" dirty="0" smtClean="0">
                <a:solidFill>
                  <a:srgbClr val="0F749D"/>
                </a:solidFill>
                <a:latin typeface="+mn-ea"/>
              </a:rPr>
              <a:t>성적인 말과 행동 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등으로</a:t>
            </a:r>
            <a:r>
              <a:rPr lang="en-US" altLang="ko-KR" sz="2000" b="1" spc="-300" dirty="0">
                <a:solidFill>
                  <a:schemeClr val="bg2">
                    <a:lumMod val="25000"/>
                  </a:schemeClr>
                </a:solidFill>
                <a:latin typeface="+mn-ea"/>
              </a:rPr>
              <a:t> </a:t>
            </a:r>
            <a:r>
              <a:rPr lang="ko-KR" altLang="en-US" sz="2000" b="1" spc="-300" dirty="0" smtClean="0">
                <a:solidFill>
                  <a:srgbClr val="0F749D"/>
                </a:solidFill>
                <a:latin typeface="+mn-ea"/>
              </a:rPr>
              <a:t>굴욕감</a:t>
            </a:r>
            <a:r>
              <a:rPr lang="en-US" altLang="ko-KR" sz="2000" b="1" spc="-300" dirty="0" smtClean="0">
                <a:solidFill>
                  <a:srgbClr val="0F749D"/>
                </a:solidFill>
                <a:latin typeface="+mn-ea"/>
              </a:rPr>
              <a:t>·</a:t>
            </a:r>
            <a:r>
              <a:rPr lang="ko-KR" altLang="en-US" sz="2000" b="1" spc="-300" dirty="0" smtClean="0">
                <a:solidFill>
                  <a:srgbClr val="0F749D"/>
                </a:solidFill>
                <a:latin typeface="+mn-ea"/>
              </a:rPr>
              <a:t>혐오감을</a:t>
            </a:r>
            <a:r>
              <a:rPr lang="en-US" altLang="ko-KR" sz="2000" b="1" spc="-300" dirty="0">
                <a:solidFill>
                  <a:srgbClr val="0F749D"/>
                </a:solidFill>
                <a:latin typeface="+mn-ea"/>
              </a:rPr>
              <a:t> </a:t>
            </a:r>
            <a:r>
              <a:rPr lang="ko-KR" altLang="en-US" sz="2000" b="1" spc="-300" dirty="0" smtClean="0">
                <a:solidFill>
                  <a:srgbClr val="0F749D"/>
                </a:solidFill>
                <a:latin typeface="+mn-ea"/>
              </a:rPr>
              <a:t>느끼게 한 경우</a:t>
            </a:r>
            <a:endParaRPr lang="en-US" altLang="ko-KR" sz="2000" b="1" spc="-300" dirty="0" smtClean="0">
              <a:solidFill>
                <a:srgbClr val="0F749D"/>
              </a:solidFill>
              <a:latin typeface="+mn-ea"/>
            </a:endParaRPr>
          </a:p>
          <a:p>
            <a:pPr algn="ctr"/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혹은 </a:t>
            </a:r>
            <a:r>
              <a:rPr lang="ko-KR" altLang="en-US" sz="2000" b="1" spc="-300" dirty="0" smtClean="0">
                <a:solidFill>
                  <a:srgbClr val="0E6B90"/>
                </a:solidFill>
                <a:latin typeface="+mn-ea"/>
              </a:rPr>
              <a:t>고용상의 불이익</a:t>
            </a:r>
            <a:r>
              <a:rPr lang="ko-KR" altLang="en-US" sz="2000" b="1" spc="-300" dirty="0" smtClean="0">
                <a:solidFill>
                  <a:schemeClr val="bg2">
                    <a:lumMod val="25000"/>
                  </a:schemeClr>
                </a:solidFill>
                <a:latin typeface="+mn-ea"/>
              </a:rPr>
              <a:t>을 주는 것</a:t>
            </a:r>
            <a:endParaRPr lang="ko-KR" altLang="en-US" sz="2000" b="1" spc="-300" dirty="0">
              <a:solidFill>
                <a:schemeClr val="bg2">
                  <a:lumMod val="25000"/>
                </a:schemeClr>
              </a:solidFill>
              <a:latin typeface="+mn-ea"/>
            </a:endParaRPr>
          </a:p>
        </p:txBody>
      </p:sp>
      <p:grpSp>
        <p:nvGrpSpPr>
          <p:cNvPr id="38" name="그룹 37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39" name="순서도: 대체 처리 38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200" b="1" spc="-300" dirty="0" smtClean="0">
                  <a:latin typeface="+mn-ea"/>
                </a:rPr>
                <a:t>01</a:t>
              </a:r>
              <a:endParaRPr lang="ko-KR" altLang="en-US" sz="3200" b="1" spc="-300" dirty="0">
                <a:latin typeface="+mn-ea"/>
              </a:endParaRPr>
            </a:p>
          </p:txBody>
        </p:sp>
        <p:sp>
          <p:nvSpPr>
            <p:cNvPr id="40" name="순서도: 병합 39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1313894" y="980728"/>
            <a:ext cx="2898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F749D"/>
                </a:solidFill>
                <a:latin typeface="+mn-ea"/>
              </a:rPr>
              <a:t>성희롱이란 </a:t>
            </a:r>
            <a:r>
              <a:rPr lang="en-US" altLang="ko-KR" sz="3200" b="1" spc="-300" dirty="0" smtClean="0">
                <a:solidFill>
                  <a:srgbClr val="0F749D"/>
                </a:solidFill>
                <a:latin typeface="+mn-ea"/>
              </a:rPr>
              <a:t>?</a:t>
            </a:r>
            <a:endParaRPr lang="ko-KR" altLang="en-US" sz="3200" b="1" spc="-300" dirty="0">
              <a:solidFill>
                <a:srgbClr val="0F749D"/>
              </a:solidFill>
              <a:latin typeface="+mn-ea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51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341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107950" y="110572"/>
            <a:ext cx="417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사고 예방 및 처리절차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6" name="TextBox 18"/>
          <p:cNvSpPr txBox="1"/>
          <p:nvPr/>
        </p:nvSpPr>
        <p:spPr>
          <a:xfrm>
            <a:off x="7529369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성희롱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44" name="그룹 43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  <a:solidFill>
            <a:srgbClr val="0F749D"/>
          </a:solidFill>
        </p:grpSpPr>
        <p:sp>
          <p:nvSpPr>
            <p:cNvPr id="45" name="순서도: 대체 처리 44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02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46" name="순서도: 병합 45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1313894" y="980728"/>
            <a:ext cx="35461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0E6B90"/>
                </a:solidFill>
                <a:latin typeface="+mn-ea"/>
              </a:rPr>
              <a:t>성희롱 예방과 대</a:t>
            </a:r>
            <a:r>
              <a:rPr lang="ko-KR" altLang="en-US" sz="3200" b="1" spc="-300" dirty="0">
                <a:solidFill>
                  <a:srgbClr val="0E6B90"/>
                </a:solidFill>
                <a:latin typeface="+mn-ea"/>
              </a:rPr>
              <a:t>처</a:t>
            </a:r>
            <a:endParaRPr lang="en-US" altLang="ko-KR" sz="3200" b="1" spc="-300" dirty="0" smtClean="0">
              <a:solidFill>
                <a:srgbClr val="0E6B90"/>
              </a:solidFill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043608" y="2060848"/>
            <a:ext cx="6964349" cy="4406204"/>
            <a:chOff x="1043608" y="2060848"/>
            <a:chExt cx="6964349" cy="4406204"/>
          </a:xfrm>
        </p:grpSpPr>
        <p:grpSp>
          <p:nvGrpSpPr>
            <p:cNvPr id="58" name="그룹 57"/>
            <p:cNvGrpSpPr/>
            <p:nvPr/>
          </p:nvGrpSpPr>
          <p:grpSpPr>
            <a:xfrm>
              <a:off x="1043608" y="2060848"/>
              <a:ext cx="3213105" cy="4406204"/>
              <a:chOff x="971600" y="2119908"/>
              <a:chExt cx="3213105" cy="4200573"/>
            </a:xfrm>
          </p:grpSpPr>
          <p:sp>
            <p:nvSpPr>
              <p:cNvPr id="40" name="순서도: 대체 처리 39"/>
              <p:cNvSpPr/>
              <p:nvPr/>
            </p:nvSpPr>
            <p:spPr>
              <a:xfrm>
                <a:off x="971600" y="2119908"/>
                <a:ext cx="3213105" cy="4200573"/>
              </a:xfrm>
              <a:prstGeom prst="flowChartAlternateProcess">
                <a:avLst/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accent6">
                    <a:lumMod val="75000"/>
                  </a:schemeClr>
                </a:solidFill>
                <a:prstDash val="solid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ctr">
                <a:noAutofit/>
              </a:bodyPr>
              <a:lstStyle/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endParaRPr lang="en-US" altLang="ko-KR" sz="2300" b="1" spc="-300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endParaRPr lang="en-US" altLang="ko-KR" sz="2300" b="1" spc="-300" dirty="0">
                  <a:solidFill>
                    <a:schemeClr val="tx1"/>
                  </a:solidFill>
                  <a:latin typeface="+mn-ea"/>
                </a:endParaRPr>
              </a:p>
              <a:p>
                <a:pPr>
                  <a:buClr>
                    <a:schemeClr val="accent2">
                      <a:lumMod val="75000"/>
                    </a:schemeClr>
                  </a:buClr>
                  <a:buSzPct val="75000"/>
                </a:pPr>
                <a:endParaRPr lang="en-US" altLang="ko-KR" sz="2300" b="1" spc="-300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의사표현은 분명히</a:t>
                </a:r>
                <a: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</a:br>
                <a:endParaRPr lang="en-US" altLang="ko-KR" sz="600" b="1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r>
                  <a:rPr lang="ko-KR" altLang="en-US" b="1" spc="-300" dirty="0" smtClean="0">
                    <a:solidFill>
                      <a:schemeClr val="tx1"/>
                    </a:solidFill>
                    <a:latin typeface="+mn-ea"/>
                  </a:rPr>
                  <a:t>성적 </a:t>
                </a:r>
                <a:r>
                  <a:rPr lang="ko-KR" altLang="en-US" b="1" spc="-300" dirty="0">
                    <a:solidFill>
                      <a:schemeClr val="tx1"/>
                    </a:solidFill>
                    <a:latin typeface="+mn-ea"/>
                  </a:rPr>
                  <a:t>언동에 </a:t>
                </a:r>
                <a:r>
                  <a:rPr lang="ko-KR" altLang="en-US" b="1" spc="-300" dirty="0" smtClean="0">
                    <a:solidFill>
                      <a:schemeClr val="tx1"/>
                    </a:solidFill>
                    <a:latin typeface="+mn-ea"/>
                  </a:rPr>
                  <a:t>대하여</a:t>
                </a:r>
                <a:r>
                  <a:rPr lang="en-US" altLang="ko-KR" b="1" spc="-300" dirty="0">
                    <a:solidFill>
                      <a:schemeClr val="tx1"/>
                    </a:solidFill>
                    <a:latin typeface="+mn-ea"/>
                  </a:rPr>
                  <a:t> </a:t>
                </a:r>
                <a:r>
                  <a:rPr lang="ko-KR" altLang="en-US" b="1" spc="-300" dirty="0" smtClean="0">
                    <a:solidFill>
                      <a:schemeClr val="tx1"/>
                    </a:solidFill>
                    <a:latin typeface="+mn-ea"/>
                  </a:rPr>
                  <a:t>이의제기</a:t>
                </a:r>
                <a:r>
                  <a:rPr lang="en-US" altLang="ko-KR" sz="700" b="1" spc="-300" dirty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sz="700" b="1" spc="-300" dirty="0">
                    <a:solidFill>
                      <a:schemeClr val="tx1"/>
                    </a:solidFill>
                    <a:latin typeface="+mn-ea"/>
                  </a:rPr>
                </a:br>
                <a:endParaRPr lang="en-US" altLang="ko-KR" sz="700" b="1" spc="-300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성희롱 </a:t>
                </a:r>
                <a:r>
                  <a:rPr lang="ko-KR" altLang="en-US" b="1" dirty="0">
                    <a:solidFill>
                      <a:schemeClr val="tx1"/>
                    </a:solidFill>
                    <a:latin typeface="+mn-ea"/>
                  </a:rPr>
                  <a:t>당한 </a:t>
                </a: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당한 동료와</a:t>
                </a:r>
                <a: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</a:b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공동대응</a:t>
                </a:r>
                <a:r>
                  <a:rPr lang="en-US" altLang="ko-KR" sz="700" b="1" spc="-300" dirty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sz="700" b="1" spc="-300" dirty="0">
                    <a:solidFill>
                      <a:schemeClr val="tx1"/>
                    </a:solidFill>
                    <a:latin typeface="+mn-ea"/>
                  </a:rPr>
                </a:br>
                <a:endParaRPr lang="en-US" altLang="ko-KR" sz="700" b="1" spc="-300" dirty="0" smtClean="0">
                  <a:solidFill>
                    <a:schemeClr val="tx1"/>
                  </a:solidFill>
                  <a:latin typeface="+mn-ea"/>
                </a:endParaRPr>
              </a:p>
              <a:p>
                <a:pPr marL="342900" indent="-342900">
                  <a:buClr>
                    <a:schemeClr val="accent2">
                      <a:lumMod val="75000"/>
                    </a:schemeClr>
                  </a:buClr>
                  <a:buSzPct val="75000"/>
                  <a:buFont typeface="한컴 윤고딕 250" panose="02020603020101020101" pitchFamily="18" charset="-127"/>
                  <a:buChar char="▶"/>
                </a:pP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업무시간외 </a:t>
                </a:r>
                <a:r>
                  <a:rPr lang="ko-KR" altLang="en-US" b="1" dirty="0">
                    <a:solidFill>
                      <a:schemeClr val="tx1"/>
                    </a:solidFill>
                    <a:latin typeface="+mn-ea"/>
                  </a:rPr>
                  <a:t>원하지 </a:t>
                </a: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않는</a:t>
                </a:r>
                <a: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  <a:t/>
                </a:r>
                <a:br>
                  <a:rPr lang="en-US" altLang="ko-KR" b="1" dirty="0" smtClean="0">
                    <a:solidFill>
                      <a:schemeClr val="tx1"/>
                    </a:solidFill>
                    <a:latin typeface="+mn-ea"/>
                  </a:rPr>
                </a:br>
                <a:r>
                  <a:rPr lang="ko-KR" altLang="en-US" b="1" dirty="0" smtClean="0">
                    <a:solidFill>
                      <a:schemeClr val="tx1"/>
                    </a:solidFill>
                    <a:latin typeface="+mn-ea"/>
                  </a:rPr>
                  <a:t>만남 </a:t>
                </a:r>
                <a:r>
                  <a:rPr lang="ko-KR" altLang="en-US" b="1" dirty="0">
                    <a:solidFill>
                      <a:schemeClr val="tx1"/>
                    </a:solidFill>
                    <a:latin typeface="+mn-ea"/>
                  </a:rPr>
                  <a:t>회피</a:t>
                </a:r>
                <a:endParaRPr lang="en-US" altLang="ko-KR" b="1" dirty="0">
                  <a:solidFill>
                    <a:schemeClr val="tx1"/>
                  </a:solidFill>
                  <a:latin typeface="+mn-ea"/>
                </a:endParaRPr>
              </a:p>
              <a:p>
                <a:pPr algn="ctr"/>
                <a:endParaRPr lang="ko-KR" altLang="en-US" sz="2300" b="1" spc="-300" dirty="0">
                  <a:solidFill>
                    <a:schemeClr val="tx1"/>
                  </a:solidFill>
                  <a:latin typeface="+mn-ea"/>
                </a:endParaRPr>
              </a:p>
            </p:txBody>
          </p:sp>
          <p:cxnSp>
            <p:nvCxnSpPr>
              <p:cNvPr id="7" name="직선 연결선 6"/>
              <p:cNvCxnSpPr/>
              <p:nvPr/>
            </p:nvCxnSpPr>
            <p:spPr>
              <a:xfrm>
                <a:off x="1142367" y="3288088"/>
                <a:ext cx="2808312" cy="0"/>
              </a:xfrm>
              <a:prstGeom prst="line">
                <a:avLst/>
              </a:prstGeom>
              <a:ln w="38100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1" name="TextBox 50"/>
              <p:cNvSpPr txBox="1"/>
              <p:nvPr/>
            </p:nvSpPr>
            <p:spPr>
              <a:xfrm>
                <a:off x="1241506" y="2258869"/>
                <a:ext cx="2565157" cy="954107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ko-KR" altLang="en-US" sz="2400" b="1" spc="-300" dirty="0" smtClean="0">
                    <a:solidFill>
                      <a:schemeClr val="accent6">
                        <a:lumMod val="50000"/>
                      </a:schemeClr>
                    </a:solidFill>
                    <a:latin typeface="+mn-ea"/>
                  </a:rPr>
                  <a:t>성희롱 피해자가</a:t>
                </a:r>
                <a:endParaRPr lang="en-US" altLang="ko-KR" sz="2400" b="1" spc="-300" dirty="0" smtClean="0">
                  <a:solidFill>
                    <a:schemeClr val="accent6">
                      <a:lumMod val="50000"/>
                    </a:schemeClr>
                  </a:solidFill>
                  <a:latin typeface="+mn-ea"/>
                </a:endParaRPr>
              </a:p>
              <a:p>
                <a:pPr algn="ctr"/>
                <a:r>
                  <a:rPr lang="ko-KR" altLang="en-US" sz="2400" b="1" spc="-300" dirty="0" smtClean="0">
                    <a:solidFill>
                      <a:schemeClr val="accent6">
                        <a:lumMod val="50000"/>
                      </a:schemeClr>
                    </a:solidFill>
                    <a:latin typeface="+mn-ea"/>
                  </a:rPr>
                  <a:t>되지 않으려면</a:t>
                </a:r>
                <a:endParaRPr lang="en-US" altLang="ko-KR" sz="2400" b="1" spc="-300" dirty="0" smtClean="0">
                  <a:solidFill>
                    <a:schemeClr val="accent6">
                      <a:lumMod val="50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52" name="순서도: 대체 처리 51"/>
            <p:cNvSpPr/>
            <p:nvPr/>
          </p:nvSpPr>
          <p:spPr>
            <a:xfrm>
              <a:off x="4644008" y="2060848"/>
              <a:ext cx="3331976" cy="2664295"/>
            </a:xfrm>
            <a:prstGeom prst="flowChartAlternateProcess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chemeClr val="accent4">
                  <a:lumMod val="75000"/>
                </a:scheme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72000" tIns="0" rIns="0" bIns="0" rtlCol="0" anchor="t">
              <a:noAutofit/>
            </a:bodyPr>
            <a:lstStyle/>
            <a:p>
              <a:pPr>
                <a:buClr>
                  <a:schemeClr val="accent2">
                    <a:lumMod val="75000"/>
                  </a:schemeClr>
                </a:buClr>
                <a:buSzPct val="75000"/>
              </a:pPr>
              <a:endParaRPr lang="en-US" altLang="ko-KR" sz="2300" b="1" spc="-300" dirty="0" smtClean="0">
                <a:solidFill>
                  <a:schemeClr val="tx1"/>
                </a:solidFill>
                <a:latin typeface="+mn-ea"/>
              </a:endParaRPr>
            </a:p>
            <a:p>
              <a:pPr>
                <a:buClr>
                  <a:schemeClr val="accent2">
                    <a:lumMod val="75000"/>
                  </a:schemeClr>
                </a:buClr>
                <a:buSzPct val="75000"/>
              </a:pPr>
              <a:endParaRPr lang="en-US" altLang="ko-KR" sz="2000" b="1" spc="-300" dirty="0">
                <a:solidFill>
                  <a:schemeClr val="tx1"/>
                </a:solidFill>
                <a:latin typeface="+mn-ea"/>
              </a:endParaRPr>
            </a:p>
            <a:p>
              <a:pPr>
                <a:buClr>
                  <a:schemeClr val="accent2">
                    <a:lumMod val="75000"/>
                  </a:schemeClr>
                </a:buClr>
                <a:buSzPct val="75000"/>
              </a:pPr>
              <a:endParaRPr lang="en-US" altLang="ko-KR" sz="2000" b="1" spc="-300" dirty="0" smtClean="0">
                <a:solidFill>
                  <a:schemeClr val="tx1"/>
                </a:solidFill>
                <a:latin typeface="+mn-ea"/>
              </a:endParaRPr>
            </a:p>
            <a:p>
              <a:pPr>
                <a:buClr>
                  <a:schemeClr val="accent2">
                    <a:lumMod val="75000"/>
                  </a:schemeClr>
                </a:buClr>
                <a:buSzPct val="75000"/>
              </a:pPr>
              <a:endParaRPr lang="en-US" altLang="ko-KR" sz="1100" b="1" spc="-300" dirty="0" smtClean="0">
                <a:solidFill>
                  <a:schemeClr val="tx1"/>
                </a:solidFill>
                <a:latin typeface="+mn-ea"/>
              </a:endParaRPr>
            </a:p>
            <a:p>
              <a:pPr marL="342900" indent="-342900">
                <a:buClr>
                  <a:schemeClr val="accent2">
                    <a:lumMod val="75000"/>
                  </a:schemeClr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명확한 거부의사</a:t>
              </a:r>
              <a:r>
                <a:rPr lang="en-US" altLang="ko-KR" b="1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전달</a:t>
              </a:r>
              <a:r>
                <a:rPr lang="en-US" altLang="ko-KR" sz="800" b="1" dirty="0">
                  <a:solidFill>
                    <a:schemeClr val="tx1"/>
                  </a:solidFill>
                  <a:latin typeface="+mn-ea"/>
                </a:rPr>
                <a:t/>
              </a:r>
              <a:br>
                <a:rPr lang="en-US" altLang="ko-KR" sz="800" b="1" dirty="0">
                  <a:solidFill>
                    <a:schemeClr val="tx1"/>
                  </a:solidFill>
                  <a:latin typeface="+mn-ea"/>
                </a:rPr>
              </a:br>
              <a:endParaRPr lang="en-US" altLang="ko-KR" sz="800" b="1" dirty="0" smtClean="0">
                <a:solidFill>
                  <a:schemeClr val="tx1"/>
                </a:solidFill>
                <a:latin typeface="+mn-ea"/>
              </a:endParaRPr>
            </a:p>
            <a:p>
              <a:pPr marL="342900" indent="-342900">
                <a:buClr>
                  <a:schemeClr val="accent2">
                    <a:lumMod val="75000"/>
                  </a:schemeClr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증거자료 확보</a:t>
              </a:r>
              <a:r>
                <a:rPr lang="en-US" altLang="ko-KR" sz="800" b="1" spc="-300" dirty="0">
                  <a:solidFill>
                    <a:schemeClr val="tx1"/>
                  </a:solidFill>
                  <a:latin typeface="+mn-ea"/>
                </a:rPr>
                <a:t/>
              </a:r>
              <a:br>
                <a:rPr lang="en-US" altLang="ko-KR" sz="800" b="1" spc="-300" dirty="0">
                  <a:solidFill>
                    <a:schemeClr val="tx1"/>
                  </a:solidFill>
                  <a:latin typeface="+mn-ea"/>
                </a:rPr>
              </a:br>
              <a:endParaRPr lang="en-US" altLang="ko-KR" sz="800" b="1" dirty="0" smtClean="0">
                <a:solidFill>
                  <a:schemeClr val="tx1"/>
                </a:solidFill>
                <a:latin typeface="+mn-ea"/>
              </a:endParaRPr>
            </a:p>
            <a:p>
              <a:pPr marL="342900" indent="-342900">
                <a:buClr>
                  <a:schemeClr val="accent2">
                    <a:lumMod val="75000"/>
                  </a:schemeClr>
                </a:buClr>
                <a:buSzPct val="75000"/>
                <a:buFont typeface="한컴 윤고딕 250" panose="02020603020101020101" pitchFamily="18" charset="-127"/>
                <a:buChar char="▶"/>
              </a:pP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여성긴급전화</a:t>
              </a:r>
              <a:r>
                <a:rPr lang="en-US" altLang="ko-KR" b="1" dirty="0" smtClean="0">
                  <a:solidFill>
                    <a:srgbClr val="C00000"/>
                  </a:solidFill>
                  <a:latin typeface="+mn-ea"/>
                </a:rPr>
                <a:t>(1366)</a:t>
              </a:r>
              <a:r>
                <a:rPr lang="en-US" altLang="ko-KR" b="1" spc="-300" dirty="0">
                  <a:solidFill>
                    <a:schemeClr val="tx1"/>
                  </a:solidFill>
                  <a:latin typeface="+mn-ea"/>
                </a:rPr>
                <a:t> </a:t>
              </a:r>
              <a:endParaRPr lang="ko-KR" altLang="en-US" sz="2000" b="1" dirty="0">
                <a:solidFill>
                  <a:schemeClr val="tx1"/>
                </a:solidFill>
                <a:latin typeface="+mn-ea"/>
              </a:endParaRPr>
            </a:p>
          </p:txBody>
        </p:sp>
        <p:cxnSp>
          <p:nvCxnSpPr>
            <p:cNvPr id="53" name="직선 연결선 52"/>
            <p:cNvCxnSpPr/>
            <p:nvPr/>
          </p:nvCxnSpPr>
          <p:spPr>
            <a:xfrm flipV="1">
              <a:off x="4814775" y="3212976"/>
              <a:ext cx="2997585" cy="10259"/>
            </a:xfrm>
            <a:prstGeom prst="line">
              <a:avLst/>
            </a:prstGeom>
            <a:ln w="38100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4833281" y="2202447"/>
              <a:ext cx="2979079" cy="1007625"/>
            </a:xfrm>
            <a:prstGeom prst="rect">
              <a:avLst/>
            </a:prstGeom>
            <a:noFill/>
          </p:spPr>
          <p:txBody>
            <a:bodyPr wrap="square" lIns="72000" rtlCol="0">
              <a:noAutofit/>
            </a:bodyPr>
            <a:lstStyle/>
            <a:p>
              <a:pPr algn="ctr"/>
              <a:r>
                <a:rPr lang="ko-KR" altLang="en-US" sz="2400" b="1" spc="-300" dirty="0" smtClean="0">
                  <a:solidFill>
                    <a:schemeClr val="accent4">
                      <a:lumMod val="50000"/>
                    </a:schemeClr>
                  </a:solidFill>
                  <a:latin typeface="+mn-ea"/>
                </a:rPr>
                <a:t>성희롱 피해자가</a:t>
              </a:r>
              <a:endParaRPr lang="en-US" altLang="ko-KR" sz="2400" b="1" spc="-300" dirty="0" smtClean="0">
                <a:solidFill>
                  <a:schemeClr val="accent4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2400" b="1" spc="-300" dirty="0" smtClean="0">
                  <a:solidFill>
                    <a:schemeClr val="accent4">
                      <a:lumMod val="50000"/>
                    </a:schemeClr>
                  </a:solidFill>
                  <a:latin typeface="+mn-ea"/>
                </a:rPr>
                <a:t>되었을 때의 대처방안</a:t>
              </a:r>
              <a:endParaRPr lang="en-US" altLang="ko-KR" sz="2400" b="1" spc="-300" dirty="0" smtClean="0">
                <a:solidFill>
                  <a:schemeClr val="accent4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3" name="순서도: 대체 처리 22"/>
            <p:cNvSpPr/>
            <p:nvPr/>
          </p:nvSpPr>
          <p:spPr>
            <a:xfrm>
              <a:off x="4675981" y="4999459"/>
              <a:ext cx="3331976" cy="1453877"/>
            </a:xfrm>
            <a:prstGeom prst="flowChartAlternateProcess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rgbClr val="0E6B90"/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72000" tIns="0" rIns="0" bIns="0" rtlCol="0" anchor="ctr">
              <a:noAutofit/>
            </a:bodyPr>
            <a:lstStyle/>
            <a:p>
              <a:pPr algn="ctr">
                <a:buClr>
                  <a:schemeClr val="accent2">
                    <a:lumMod val="75000"/>
                  </a:schemeClr>
                </a:buClr>
                <a:buSzPct val="75000"/>
              </a:pPr>
              <a:r>
                <a:rPr lang="ko-KR" altLang="en-US" sz="2100" spc="-150" dirty="0" smtClean="0">
                  <a:ln>
                    <a:solidFill>
                      <a:srgbClr val="0E6B90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재단 전화 </a:t>
              </a:r>
              <a:r>
                <a:rPr lang="en-US" altLang="ko-KR" sz="2100" spc="-150" dirty="0" smtClean="0">
                  <a:ln>
                    <a:solidFill>
                      <a:srgbClr val="0E6B90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1599-2290</a:t>
              </a:r>
            </a:p>
            <a:p>
              <a:pPr algn="ctr">
                <a:buClr>
                  <a:schemeClr val="accent2">
                    <a:lumMod val="75000"/>
                  </a:schemeClr>
                </a:buClr>
                <a:buSzPct val="75000"/>
              </a:pPr>
              <a:r>
                <a:rPr lang="en-US" altLang="ko-KR" sz="800" dirty="0" smtClean="0">
                  <a:ln>
                    <a:solidFill>
                      <a:srgbClr val="0E6B90"/>
                    </a:solidFill>
                  </a:ln>
                  <a:solidFill>
                    <a:schemeClr val="tx1"/>
                  </a:solidFill>
                  <a:latin typeface="+mn-ea"/>
                </a:rPr>
                <a:t/>
              </a:r>
              <a:br>
                <a:rPr lang="en-US" altLang="ko-KR" sz="800" dirty="0" smtClean="0">
                  <a:ln>
                    <a:solidFill>
                      <a:srgbClr val="0E6B90"/>
                    </a:solidFill>
                  </a:ln>
                  <a:solidFill>
                    <a:schemeClr val="tx1"/>
                  </a:solidFill>
                  <a:latin typeface="+mn-ea"/>
                </a:rPr>
              </a:b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해당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기관 참여 제한할 수</a:t>
              </a:r>
              <a:r>
                <a:rPr lang="en-US" altLang="ko-KR" sz="16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있도록 재단 및 대학에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반드시 연락</a:t>
              </a:r>
              <a:endParaRPr lang="ko-KR" altLang="en-US" sz="2000" b="1" spc="-150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52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0174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2996952"/>
            <a:ext cx="9342090" cy="4057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직사각형 3"/>
          <p:cNvSpPr/>
          <p:nvPr/>
        </p:nvSpPr>
        <p:spPr>
          <a:xfrm>
            <a:off x="0" y="2378496"/>
            <a:ext cx="9144000" cy="23466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우수취업장학사업 </a:t>
            </a:r>
            <a:r>
              <a:rPr lang="ko-KR" altLang="en-US" dirty="0" err="1" smtClean="0"/>
              <a:t>권역별</a:t>
            </a:r>
            <a:r>
              <a:rPr lang="ko-KR" altLang="en-US" dirty="0" smtClean="0"/>
              <a:t> 설명회</a:t>
            </a:r>
            <a:endParaRPr lang="ko-KR" altLang="en-US" dirty="0"/>
          </a:p>
        </p:txBody>
      </p:sp>
      <p:sp>
        <p:nvSpPr>
          <p:cNvPr id="29" name="TextBox 18"/>
          <p:cNvSpPr txBox="1"/>
          <p:nvPr/>
        </p:nvSpPr>
        <p:spPr>
          <a:xfrm>
            <a:off x="584083" y="2420888"/>
            <a:ext cx="79568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48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감사합니다</a:t>
            </a:r>
            <a:r>
              <a:rPr lang="en-US" altLang="ko-KR" sz="48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.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1259632" y="3388349"/>
            <a:ext cx="61206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chemeClr val="accent2">
                  <a:lumMod val="75000"/>
                </a:schemeClr>
              </a:buClr>
              <a:buSzPct val="75000"/>
            </a:pPr>
            <a:r>
              <a:rPr lang="ko-KR" altLang="en-US" sz="2400" b="1" spc="-150" dirty="0" smtClean="0">
                <a:ln>
                  <a:solidFill>
                    <a:srgbClr val="0E6B90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기타 문의 사항</a:t>
            </a:r>
            <a:endParaRPr lang="en-US" altLang="ko-KR" sz="2400" b="1" spc="-150" dirty="0" smtClean="0">
              <a:ln>
                <a:solidFill>
                  <a:srgbClr val="0E6B90"/>
                </a:solidFill>
              </a:ln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>
              <a:buClr>
                <a:schemeClr val="accent2">
                  <a:lumMod val="75000"/>
                </a:schemeClr>
              </a:buClr>
              <a:buSzPct val="75000"/>
            </a:pPr>
            <a:r>
              <a:rPr lang="ko-KR" altLang="en-US" sz="2400" b="1" spc="-150" dirty="0" err="1" smtClean="0">
                <a:ln>
                  <a:solidFill>
                    <a:srgbClr val="0E6B90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강서대학교</a:t>
            </a:r>
            <a:r>
              <a:rPr lang="ko-KR" altLang="en-US" sz="2400" b="1" spc="-150" dirty="0" smtClean="0">
                <a:ln>
                  <a:solidFill>
                    <a:srgbClr val="0E6B90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ko-KR" altLang="en-US" sz="2400" b="1" spc="-150" dirty="0" err="1" smtClean="0">
                <a:ln>
                  <a:solidFill>
                    <a:srgbClr val="0E6B90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학생처</a:t>
            </a:r>
            <a:r>
              <a:rPr lang="ko-KR" altLang="en-US" sz="2400" b="1" spc="-150" dirty="0" smtClean="0">
                <a:ln>
                  <a:solidFill>
                    <a:srgbClr val="0E6B90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en-US" altLang="ko-KR" sz="2400" b="1" spc="-150" dirty="0" smtClean="0">
                <a:ln>
                  <a:solidFill>
                    <a:srgbClr val="0E6B90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02-2600-2462</a:t>
            </a:r>
          </a:p>
          <a:p>
            <a:pPr algn="ctr">
              <a:buClr>
                <a:schemeClr val="accent2">
                  <a:lumMod val="75000"/>
                </a:schemeClr>
              </a:buClr>
              <a:buSzPct val="75000"/>
            </a:pPr>
            <a:r>
              <a:rPr lang="ko-KR" altLang="en-US" sz="2400" b="1" spc="-150" dirty="0" smtClean="0">
                <a:ln>
                  <a:solidFill>
                    <a:srgbClr val="0E6B90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한국장학재단 </a:t>
            </a:r>
            <a:r>
              <a:rPr lang="ko-KR" altLang="en-US" sz="2400" b="1" spc="-150" dirty="0" err="1" smtClean="0">
                <a:ln>
                  <a:solidFill>
                    <a:srgbClr val="0E6B90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콜센터</a:t>
            </a:r>
            <a:r>
              <a:rPr lang="ko-KR" altLang="en-US" sz="2400" b="1" spc="-150" dirty="0" smtClean="0">
                <a:ln>
                  <a:solidFill>
                    <a:srgbClr val="0E6B90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en-US" altLang="ko-KR" sz="2400" b="1" spc="-150" dirty="0" smtClean="0">
                <a:ln>
                  <a:solidFill>
                    <a:srgbClr val="0E6B90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1599-2290</a:t>
            </a:r>
            <a:endParaRPr lang="en-US" altLang="ko-KR" sz="2400" b="1" spc="-150" dirty="0">
              <a:ln>
                <a:solidFill>
                  <a:srgbClr val="0E6B90"/>
                </a:solidFill>
              </a:ln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6" name="Picture 3" descr="C:\Users\p_wowns\Desktop\colorcop (1)\기본형 시그니처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66742"/>
            <a:ext cx="2030361" cy="591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53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3687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3">
            <a:lumMod val="60000"/>
            <a:lumOff val="40000"/>
          </a:schemeClr>
        </a:solidFill>
        <a:ln w="28575">
          <a:noFill/>
          <a:prstDash val="solid"/>
        </a:ln>
      </a:spPr>
      <a:bodyPr rot="0" spcFirstLastPara="0" vertOverflow="overflow" horzOverflow="overflow" vert="horz" wrap="square" lIns="0" tIns="0" rIns="0" bIns="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000" dirty="0" smtClean="0">
            <a:solidFill>
              <a:schemeClr val="bg1"/>
            </a:solidFill>
            <a:latin typeface="한컴 윤체 L"/>
            <a:ea typeface="한컴 윤체 L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 algn="ctr">
          <a:defRPr sz="1400" dirty="0">
            <a:solidFill>
              <a:schemeClr val="bg2">
                <a:lumMod val="50000"/>
              </a:schemeClr>
            </a:solidFill>
            <a:latin typeface="HY견고딕"/>
            <a:ea typeface="HY견고딕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447</TotalTime>
  <Words>2112</Words>
  <Application>Microsoft Office PowerPoint</Application>
  <PresentationFormat>화면 슬라이드 쇼(4:3)</PresentationFormat>
  <Paragraphs>860</Paragraphs>
  <Slides>53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53</vt:i4>
      </vt:variant>
    </vt:vector>
  </HeadingPairs>
  <TitlesOfParts>
    <vt:vector size="64" baseType="lpstr">
      <vt:lpstr>HY견고딕</vt:lpstr>
      <vt:lpstr>맑은 고딕</vt:lpstr>
      <vt:lpstr>한양중고딕</vt:lpstr>
      <vt:lpstr>한컴 윤고딕 230</vt:lpstr>
      <vt:lpstr>한컴 윤고딕 240</vt:lpstr>
      <vt:lpstr>한컴 윤고딕 250</vt:lpstr>
      <vt:lpstr>한컴 윤체 L</vt:lpstr>
      <vt:lpstr>한컴바탕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>user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kc2462</cp:lastModifiedBy>
  <cp:revision>678</cp:revision>
  <dcterms:created xsi:type="dcterms:W3CDTF">2012-12-01T20:04:07Z</dcterms:created>
  <dcterms:modified xsi:type="dcterms:W3CDTF">2023-08-24T09:13:58Z</dcterms:modified>
  <cp:version/>
</cp:coreProperties>
</file>