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724" r:id="rId1"/>
  </p:sldMasterIdLst>
  <p:notesMasterIdLst>
    <p:notesMasterId r:id="rId55"/>
  </p:notesMasterIdLst>
  <p:handoutMasterIdLst>
    <p:handoutMasterId r:id="rId56"/>
  </p:handoutMasterIdLst>
  <p:sldIdLst>
    <p:sldId id="256" r:id="rId2"/>
    <p:sldId id="257" r:id="rId3"/>
    <p:sldId id="258" r:id="rId4"/>
    <p:sldId id="259" r:id="rId5"/>
    <p:sldId id="260" r:id="rId6"/>
    <p:sldId id="307" r:id="rId7"/>
    <p:sldId id="261" r:id="rId8"/>
    <p:sldId id="262" r:id="rId9"/>
    <p:sldId id="308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304" r:id="rId22"/>
    <p:sldId id="274" r:id="rId23"/>
    <p:sldId id="275" r:id="rId24"/>
    <p:sldId id="276" r:id="rId25"/>
    <p:sldId id="305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303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306" r:id="rId47"/>
    <p:sldId id="296" r:id="rId48"/>
    <p:sldId id="297" r:id="rId49"/>
    <p:sldId id="298" r:id="rId50"/>
    <p:sldId id="299" r:id="rId51"/>
    <p:sldId id="300" r:id="rId52"/>
    <p:sldId id="301" r:id="rId53"/>
    <p:sldId id="302" r:id="rId54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orient="horz" pos="3430">
          <p15:clr>
            <a:srgbClr val="A4A3A4"/>
          </p15:clr>
        </p15:guide>
        <p15:guide id="3" orient="horz" pos="890">
          <p15:clr>
            <a:srgbClr val="A4A3A4"/>
          </p15:clr>
        </p15:guide>
        <p15:guide id="4" pos="67">
          <p15:clr>
            <a:srgbClr val="A4A3A4"/>
          </p15:clr>
        </p15:guide>
        <p15:guide id="5" pos="2880">
          <p15:clr>
            <a:srgbClr val="A4A3A4"/>
          </p15:clr>
        </p15:guide>
        <p15:guide id="6" pos="5510">
          <p15:clr>
            <a:srgbClr val="A4A3A4"/>
          </p15:clr>
        </p15:guide>
        <p15:guide id="7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2" autoAdjust="0"/>
    <p:restoredTop sz="95283" autoAdjust="0"/>
  </p:normalViewPr>
  <p:slideViewPr>
    <p:cSldViewPr>
      <p:cViewPr varScale="1">
        <p:scale>
          <a:sx n="115" d="100"/>
          <a:sy n="115" d="100"/>
        </p:scale>
        <p:origin x="1482" y="126"/>
      </p:cViewPr>
      <p:guideLst>
        <p:guide orient="horz" pos="2159"/>
        <p:guide orient="horz" pos="3430"/>
        <p:guide orient="horz" pos="890"/>
        <p:guide pos="67"/>
        <p:guide pos="2880"/>
        <p:guide pos="5510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r">
              <a:defRPr sz="1200"/>
            </a:lvl1pPr>
          </a:lstStyle>
          <a:p>
            <a:pPr lvl="0">
              <a:defRPr/>
            </a:pPr>
            <a:fld id="{D6848606-EDC9-42B3-8BE9-CD8146F17386}" type="datetime1">
              <a:rPr lang="ko-KR" altLang="en-US"/>
              <a:pPr lvl="0">
                <a:defRPr/>
              </a:pPr>
              <a:t>2023-02-27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r">
              <a:defRPr sz="1200"/>
            </a:lvl1pPr>
          </a:lstStyle>
          <a:p>
            <a:pPr lvl="0">
              <a:defRPr/>
            </a:pPr>
            <a:fld id="{F1D73F4A-AF28-46BB-BEFB-0B51111B61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r">
              <a:defRPr sz="1200"/>
            </a:lvl1pPr>
          </a:lstStyle>
          <a:p>
            <a:pPr lvl="0">
              <a:defRPr/>
            </a:pPr>
            <a:fld id="{0CA412CD-2A21-4426-8319-5D7393BB96BF}" type="datetime1">
              <a:rPr lang="ko-KR" altLang="en-US"/>
              <a:pPr lvl="0">
                <a:defRPr/>
              </a:pPr>
              <a:t>2023-02-27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r">
              <a:defRPr sz="1200"/>
            </a:lvl1pPr>
          </a:lstStyle>
          <a:p>
            <a:pPr lvl="0">
              <a:defRPr/>
            </a:pPr>
            <a:fld id="{D77C4073-6FB3-4D2C-9AF2-2229580981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7C4073-6FB3-4D2C-9AF2-2229580981AF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7C4073-6FB3-4D2C-9AF2-2229580981AF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4307D-C940-4963-9367-482BE6362A0D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9219E-EBAE-495A-B7F3-44659A434977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30D3E-7F45-4ED5-997C-946C680BF307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B1CE1-9F9E-4ABA-8D03-9768B2E6E213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5304-D958-4AA4-AD9E-13868BD83327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985A-7687-4035-9B8F-D791BA13E3CC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A50AB-E056-4DE7-97E2-EE024185ABC2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4FD76-FFDE-4809-A2EE-263E7EF31F86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4FA1E-8697-4B4F-8D49-975B53758FDD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E21E-B57D-44BA-9F7A-A34FAEB71946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7317-1B26-422C-B020-B4BC5007E99A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AC569-B5E3-4A0D-A706-786C46939E62}" type="datetime1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5.png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-108520" y="2964130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611560" y="1772816"/>
            <a:ext cx="3168352" cy="461665"/>
            <a:chOff x="842197" y="1586089"/>
            <a:chExt cx="4365963" cy="461665"/>
          </a:xfrm>
        </p:grpSpPr>
        <p:sp>
          <p:nvSpPr>
            <p:cNvPr id="54" name="TextBox 18"/>
            <p:cNvSpPr txBox="1"/>
            <p:nvPr/>
          </p:nvSpPr>
          <p:spPr>
            <a:xfrm>
              <a:off x="842197" y="1586089"/>
              <a:ext cx="436596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2023</a:t>
              </a:r>
              <a:r>
                <a:rPr lang="ko-KR" altLang="en-US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학년도 </a:t>
              </a:r>
              <a:r>
                <a:rPr lang="en-US" altLang="ko-KR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1</a:t>
              </a:r>
              <a:r>
                <a:rPr lang="ko-KR" altLang="en-US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학기</a:t>
              </a:r>
              <a:endParaRPr lang="ko-KR" altLang="en-US" sz="2400" b="1" spc="-100" dirty="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cxnSp>
          <p:nvCxnSpPr>
            <p:cNvPr id="60" name="직선 연결선 59"/>
            <p:cNvCxnSpPr/>
            <p:nvPr/>
          </p:nvCxnSpPr>
          <p:spPr>
            <a:xfrm>
              <a:off x="1065421" y="2037302"/>
              <a:ext cx="3389089" cy="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 b="1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88931" y="2791090"/>
            <a:ext cx="79568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48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국가근로장학사업 사전교육</a:t>
            </a:r>
          </a:p>
        </p:txBody>
      </p:sp>
      <p:pic>
        <p:nvPicPr>
          <p:cNvPr id="8" name="Picture 3" descr="C:\Users\p_wowns\Desktop\colorcop (1)\기본형 시그니처.gif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804248" y="166742"/>
            <a:ext cx="2030361" cy="591319"/>
          </a:xfrm>
          <a:prstGeom prst="rect">
            <a:avLst/>
          </a:prstGeom>
          <a:noFill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목차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496" y="1412776"/>
            <a:ext cx="8496944" cy="4361486"/>
            <a:chOff x="35496" y="1412776"/>
            <a:chExt cx="8496944" cy="4361486"/>
          </a:xfrm>
        </p:grpSpPr>
        <p:grpSp>
          <p:nvGrpSpPr>
            <p:cNvPr id="8" name="그룹 7"/>
            <p:cNvGrpSpPr/>
            <p:nvPr/>
          </p:nvGrpSpPr>
          <p:grpSpPr>
            <a:xfrm>
              <a:off x="1043607" y="1412776"/>
              <a:ext cx="7488833" cy="4361486"/>
              <a:chOff x="827584" y="1634697"/>
              <a:chExt cx="7488833" cy="4361486"/>
            </a:xfrm>
          </p:grpSpPr>
          <p:sp>
            <p:nvSpPr>
              <p:cNvPr id="11" name="순서도: 대체 처리 10"/>
              <p:cNvSpPr/>
              <p:nvPr/>
            </p:nvSpPr>
            <p:spPr>
              <a:xfrm>
                <a:off x="1441998" y="1634697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국가근로장학금이란</a:t>
                </a:r>
                <a:r>
                  <a:rPr lang="en-US" altLang="ko-KR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? 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0800000">
                <a:off x="831220" y="1635776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3" name="순서도: 대체 처리 12"/>
              <p:cNvSpPr/>
              <p:nvPr/>
            </p:nvSpPr>
            <p:spPr>
              <a:xfrm>
                <a:off x="2000200" y="2569259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근로진행 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4" name="순서도: 지연 13"/>
              <p:cNvSpPr/>
              <p:nvPr/>
            </p:nvSpPr>
            <p:spPr>
              <a:xfrm rot="10800000">
                <a:off x="1403648" y="2561459"/>
                <a:ext cx="681006" cy="631039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5" name="순서도: 대체 처리 14"/>
              <p:cNvSpPr/>
              <p:nvPr/>
            </p:nvSpPr>
            <p:spPr>
              <a:xfrm>
                <a:off x="2583558" y="3503820"/>
                <a:ext cx="5732858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유의사항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순서도: 지연 15"/>
              <p:cNvSpPr/>
              <p:nvPr/>
            </p:nvSpPr>
            <p:spPr>
              <a:xfrm rot="10800000">
                <a:off x="1979713" y="3504899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순서도: 대체 처리 16"/>
              <p:cNvSpPr/>
              <p:nvPr/>
            </p:nvSpPr>
            <p:spPr>
              <a:xfrm>
                <a:off x="2000200" y="4438382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방학 집중근로 프로그램 안내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순서도: 지연 17"/>
              <p:cNvSpPr/>
              <p:nvPr/>
            </p:nvSpPr>
            <p:spPr>
              <a:xfrm rot="10800000">
                <a:off x="1403648" y="4439461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9" name="순서도: 대체 처리 18"/>
              <p:cNvSpPr/>
              <p:nvPr/>
            </p:nvSpPr>
            <p:spPr>
              <a:xfrm>
                <a:off x="1441998" y="5372943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사고 예방 및 처리절차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순서도: 지연 19"/>
              <p:cNvSpPr/>
              <p:nvPr/>
            </p:nvSpPr>
            <p:spPr>
              <a:xfrm rot="10800000">
                <a:off x="827584" y="5374022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23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172477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6" y="2663416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042401" y="3606514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548550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5" y="4550948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TextBox 8"/>
            <p:cNvSpPr txBox="1"/>
            <p:nvPr/>
          </p:nvSpPr>
          <p:spPr>
            <a:xfrm>
              <a:off x="35496" y="3133417"/>
              <a:ext cx="1977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b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목차</a:t>
              </a:r>
              <a:endParaRPr lang="ko-KR" altLang="en-US" sz="6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84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j-ea"/>
                    <a:ea typeface="+mj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?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64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순서도: 수동 입력 95"/>
          <p:cNvSpPr/>
          <p:nvPr/>
        </p:nvSpPr>
        <p:spPr>
          <a:xfrm rot="5400000" flipV="1">
            <a:off x="6303742" y="-875658"/>
            <a:ext cx="716192" cy="2772308"/>
          </a:xfrm>
          <a:prstGeom prst="flowChartManualInput">
            <a:avLst/>
          </a:prstGeom>
          <a:solidFill>
            <a:srgbClr val="1496CA"/>
          </a:solidFill>
          <a:ln>
            <a:noFill/>
          </a:ln>
          <a:effectLst>
            <a:outerShdw blurRad="63500" sx="102000" sy="102000" algn="ctr" rotWithShape="0">
              <a:srgbClr val="0A4C66">
                <a:alpha val="5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98" name="순서도: 수동 입력 9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43508" y="529024"/>
            <a:ext cx="8856984" cy="6212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srgbClr val="0A4C66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01</a:t>
              </a:r>
              <a:endParaRPr lang="ko-KR" altLang="en-US" sz="32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498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  </a:t>
            </a:r>
            <a:endParaRPr lang="ko-KR" altLang="en-US" sz="3200" b="1" spc="-300" dirty="0">
              <a:solidFill>
                <a:srgbClr val="37D4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7152" y="2440763"/>
            <a:ext cx="7511272" cy="3364501"/>
            <a:chOff x="877152" y="2440763"/>
            <a:chExt cx="7511272" cy="3364501"/>
          </a:xfrm>
        </p:grpSpPr>
        <p:sp>
          <p:nvSpPr>
            <p:cNvPr id="13" name="타원 12"/>
            <p:cNvSpPr/>
            <p:nvPr/>
          </p:nvSpPr>
          <p:spPr>
            <a:xfrm>
              <a:off x="3779912" y="3247595"/>
              <a:ext cx="1704622" cy="1750836"/>
            </a:xfrm>
            <a:prstGeom prst="ellipse">
              <a:avLst/>
            </a:prstGeom>
            <a:ln>
              <a:noFill/>
            </a:ln>
            <a:effectLst>
              <a:glow rad="101600">
                <a:schemeClr val="accent5">
                  <a:satMod val="175000"/>
                  <a:alpha val="40000"/>
                </a:schemeClr>
              </a:glow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/>
              <a:r>
                <a:rPr lang="ko-KR" alt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사업목</a:t>
              </a:r>
              <a:r>
                <a:rPr lang="ko-KR" altLang="en-US" sz="21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적</a:t>
              </a:r>
              <a:endParaRPr lang="en-US" altLang="ko-KR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043608" y="2734321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>
                <a:rot lat="623785" lon="18963666" rev="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저소득층 대학생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등록금</a:t>
              </a:r>
              <a:r>
                <a:rPr lang="en-US" altLang="ko-KR" sz="2000" b="1" kern="1200" dirty="0" smtClean="0">
                  <a:latin typeface="+mn-ea"/>
                </a:rPr>
                <a:t>·</a:t>
              </a:r>
              <a:r>
                <a:rPr lang="ko-KR" altLang="en-US" sz="2000" b="1" kern="1200" dirty="0" smtClean="0">
                  <a:latin typeface="+mn-ea"/>
                </a:rPr>
                <a:t>생활비 지원 </a:t>
              </a:r>
              <a:endParaRPr lang="ko-KR" altLang="en-US" sz="2000" b="1" kern="1200" dirty="0">
                <a:latin typeface="+mn-ea"/>
              </a:endParaRPr>
            </a:p>
          </p:txBody>
        </p:sp>
        <p:sp>
          <p:nvSpPr>
            <p:cNvPr id="75" name="자유형 74"/>
            <p:cNvSpPr/>
            <p:nvPr/>
          </p:nvSpPr>
          <p:spPr>
            <a:xfrm>
              <a:off x="1259632" y="4276162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안정적인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학업여건 조성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grpSp>
          <p:nvGrpSpPr>
            <p:cNvPr id="101" name="그룹 100"/>
            <p:cNvGrpSpPr/>
            <p:nvPr/>
          </p:nvGrpSpPr>
          <p:grpSpPr>
            <a:xfrm flipH="1">
              <a:off x="877152" y="2440763"/>
              <a:ext cx="2854321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102" name="위로 굽은 화살표 101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3" name="직사각형 102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4" name="직사각형 103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5" name="위로 굽은 화살표 104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grpSp>
          <p:nvGrpSpPr>
            <p:cNvPr id="100" name="그룹 99"/>
            <p:cNvGrpSpPr/>
            <p:nvPr/>
          </p:nvGrpSpPr>
          <p:grpSpPr>
            <a:xfrm>
              <a:off x="5580112" y="2440763"/>
              <a:ext cx="2808312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LeftFacing"/>
              <a:lightRig rig="threePt" dir="t"/>
            </a:scene3d>
          </p:grpSpPr>
          <p:sp>
            <p:nvSpPr>
              <p:cNvPr id="87" name="위로 굽은 화살표 86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89" name="직사각형 88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0" name="직사각형 89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1" name="위로 굽은 화살표 90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6" name="자유형 105"/>
            <p:cNvSpPr/>
            <p:nvPr/>
          </p:nvSpPr>
          <p:spPr>
            <a:xfrm>
              <a:off x="6012160" y="278092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다양한 직업체험</a:t>
              </a:r>
              <a:r>
                <a:rPr lang="en-US" altLang="ko-KR" sz="2000" b="1" dirty="0" smtClean="0">
                  <a:latin typeface="+mn-ea"/>
                </a:rPr>
                <a:t/>
              </a:r>
              <a:br>
                <a:rPr lang="en-US" altLang="ko-KR" sz="2000" b="1" dirty="0" smtClean="0">
                  <a:latin typeface="+mn-ea"/>
                </a:rPr>
              </a:br>
              <a:r>
                <a:rPr lang="ko-KR" altLang="en-US" sz="2000" b="1" dirty="0" smtClean="0">
                  <a:latin typeface="+mn-ea"/>
                </a:rPr>
                <a:t>기회 제공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sp>
          <p:nvSpPr>
            <p:cNvPr id="107" name="자유형 106"/>
            <p:cNvSpPr/>
            <p:nvPr/>
          </p:nvSpPr>
          <p:spPr>
            <a:xfrm>
              <a:off x="5796136" y="422108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>
                <a:rot lat="487347" lon="2067641" rev="210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취업역량 제고</a:t>
              </a:r>
              <a:endParaRPr lang="en-US" altLang="ko-KR" sz="2000" b="1" kern="1200" dirty="0" smtClean="0">
                <a:latin typeface="+mn-ea"/>
              </a:endParaRPr>
            </a:p>
          </p:txBody>
        </p:sp>
      </p:grpSp>
      <p:sp>
        <p:nvSpPr>
          <p:cNvPr id="110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0016" y="137992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57449" y="2577604"/>
            <a:ext cx="7959551" cy="2949153"/>
            <a:chOff x="1057449" y="2577604"/>
            <a:chExt cx="7959551" cy="2949153"/>
          </a:xfrm>
        </p:grpSpPr>
        <p:grpSp>
          <p:nvGrpSpPr>
            <p:cNvPr id="71" name="그룹 70"/>
            <p:cNvGrpSpPr/>
            <p:nvPr/>
          </p:nvGrpSpPr>
          <p:grpSpPr>
            <a:xfrm>
              <a:off x="1060625" y="2577604"/>
              <a:ext cx="622429" cy="648072"/>
              <a:chOff x="2556386" y="2564904"/>
              <a:chExt cx="622429" cy="648072"/>
            </a:xfrm>
          </p:grpSpPr>
          <p:sp>
            <p:nvSpPr>
              <p:cNvPr id="30" name="자유형 29"/>
              <p:cNvSpPr/>
              <p:nvPr/>
            </p:nvSpPr>
            <p:spPr>
              <a:xfrm>
                <a:off x="2557130" y="2564904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31" name="자유형 30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32" name="자유형 31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060624" y="3729732"/>
              <a:ext cx="622429" cy="648072"/>
              <a:chOff x="2556385" y="3948735"/>
              <a:chExt cx="622429" cy="648072"/>
            </a:xfrm>
          </p:grpSpPr>
          <p:sp>
            <p:nvSpPr>
              <p:cNvPr id="44" name="자유형 43"/>
              <p:cNvSpPr/>
              <p:nvPr/>
            </p:nvSpPr>
            <p:spPr>
              <a:xfrm>
                <a:off x="2557129" y="3948735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5" name="자유형 44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6" name="자유형 45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1057449" y="4875510"/>
              <a:ext cx="625604" cy="651247"/>
              <a:chOff x="2553210" y="5179498"/>
              <a:chExt cx="625604" cy="651247"/>
            </a:xfrm>
          </p:grpSpPr>
          <p:sp>
            <p:nvSpPr>
              <p:cNvPr id="47" name="자유형 46"/>
              <p:cNvSpPr/>
              <p:nvPr/>
            </p:nvSpPr>
            <p:spPr>
              <a:xfrm>
                <a:off x="2557129" y="5179498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8" name="자유형 47"/>
              <p:cNvSpPr/>
              <p:nvPr/>
            </p:nvSpPr>
            <p:spPr>
              <a:xfrm>
                <a:off x="2556385" y="5182673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9" name="자유형 48"/>
              <p:cNvSpPr/>
              <p:nvPr/>
            </p:nvSpPr>
            <p:spPr>
              <a:xfrm>
                <a:off x="2553210" y="5182673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852712" y="2716974"/>
              <a:ext cx="6363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국내 대학에 재학중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학생들이라면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OK!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52711" y="3789255"/>
              <a:ext cx="716428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소득구간이가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8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구간 이하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학생들을 대상으로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긴급한 가계 곤란 학생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취업연계유형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농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산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어촌 근로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 소득구간과 관계없이 선발될 수 있습니다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2711" y="5021230"/>
              <a:ext cx="62192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직전학기 성적이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70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(100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 만점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)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이상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이어야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23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0016" y="137992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6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976188"/>
              </p:ext>
            </p:extLst>
          </p:nvPr>
        </p:nvGraphicFramePr>
        <p:xfrm>
          <a:off x="1313895" y="1709204"/>
          <a:ext cx="6570474" cy="3935828"/>
        </p:xfrm>
        <a:graphic>
          <a:graphicData uri="http://schemas.openxmlformats.org/drawingml/2006/table">
            <a:tbl>
              <a:tblPr/>
              <a:tblGrid>
                <a:gridCol w="885541">
                  <a:extLst>
                    <a:ext uri="{9D8B030D-6E8A-4147-A177-3AD203B41FA5}">
                      <a16:colId xmlns:a16="http://schemas.microsoft.com/office/drawing/2014/main" val="279171724"/>
                    </a:ext>
                  </a:extLst>
                </a:gridCol>
                <a:gridCol w="335962">
                  <a:extLst>
                    <a:ext uri="{9D8B030D-6E8A-4147-A177-3AD203B41FA5}">
                      <a16:colId xmlns:a16="http://schemas.microsoft.com/office/drawing/2014/main" val="3627168040"/>
                    </a:ext>
                  </a:extLst>
                </a:gridCol>
                <a:gridCol w="1325203">
                  <a:extLst>
                    <a:ext uri="{9D8B030D-6E8A-4147-A177-3AD203B41FA5}">
                      <a16:colId xmlns:a16="http://schemas.microsoft.com/office/drawing/2014/main" val="3307792594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4260076016"/>
                    </a:ext>
                  </a:extLst>
                </a:gridCol>
                <a:gridCol w="1380162">
                  <a:extLst>
                    <a:ext uri="{9D8B030D-6E8A-4147-A177-3AD203B41FA5}">
                      <a16:colId xmlns:a16="http://schemas.microsoft.com/office/drawing/2014/main" val="2027817361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2019273079"/>
                    </a:ext>
                  </a:extLst>
                </a:gridCol>
                <a:gridCol w="1654950">
                  <a:extLst>
                    <a:ext uri="{9D8B030D-6E8A-4147-A177-3AD203B41FA5}">
                      <a16:colId xmlns:a16="http://schemas.microsoft.com/office/drawing/2014/main" val="3190675271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3365823007"/>
                    </a:ext>
                  </a:extLst>
                </a:gridCol>
              </a:tblGrid>
              <a:tr h="48258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당해학기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학자금 지원구간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평균성적 환산점수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신규 선발여부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이전 근무평가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073332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357605"/>
                  </a:ext>
                </a:extLst>
              </a:tr>
              <a:tr h="4825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0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기초</a:t>
                      </a: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.</a:t>
                      </a:r>
                      <a:r>
                        <a:rPr lang="ko-KR" altLang="en-US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차상위</a:t>
                      </a: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50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100 ～ 95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직전학기 미선발자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근로평가 </a:t>
                      </a: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80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점 미만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미선발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6221223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94 ～ 90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33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직전학기 선발자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6765574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89 ～ 85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 dirty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31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 dirty="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3137200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84 ～ 80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 dirty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29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789271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79 ～ 75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27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3219099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5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74 ～ 70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073023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6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029499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45722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 dirty="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835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49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선발과정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11560" y="2659584"/>
            <a:ext cx="8064974" cy="2531516"/>
            <a:chOff x="611560" y="2659584"/>
            <a:chExt cx="8064974" cy="2531516"/>
          </a:xfrm>
        </p:grpSpPr>
        <p:sp>
          <p:nvSpPr>
            <p:cNvPr id="15" name="자유형 14"/>
            <p:cNvSpPr/>
            <p:nvPr/>
          </p:nvSpPr>
          <p:spPr>
            <a:xfrm>
              <a:off x="2666656" y="3564208"/>
              <a:ext cx="722269" cy="722269"/>
            </a:xfrm>
            <a:custGeom>
              <a:avLst/>
              <a:gdLst>
                <a:gd name="connsiteX0" fmla="*/ 95737 w 722269"/>
                <a:gd name="connsiteY0" fmla="*/ 276196 h 722269"/>
                <a:gd name="connsiteX1" fmla="*/ 276196 w 722269"/>
                <a:gd name="connsiteY1" fmla="*/ 276196 h 722269"/>
                <a:gd name="connsiteX2" fmla="*/ 276196 w 722269"/>
                <a:gd name="connsiteY2" fmla="*/ 95737 h 722269"/>
                <a:gd name="connsiteX3" fmla="*/ 446073 w 722269"/>
                <a:gd name="connsiteY3" fmla="*/ 95737 h 722269"/>
                <a:gd name="connsiteX4" fmla="*/ 446073 w 722269"/>
                <a:gd name="connsiteY4" fmla="*/ 276196 h 722269"/>
                <a:gd name="connsiteX5" fmla="*/ 626532 w 722269"/>
                <a:gd name="connsiteY5" fmla="*/ 276196 h 722269"/>
                <a:gd name="connsiteX6" fmla="*/ 626532 w 722269"/>
                <a:gd name="connsiteY6" fmla="*/ 446073 h 722269"/>
                <a:gd name="connsiteX7" fmla="*/ 446073 w 722269"/>
                <a:gd name="connsiteY7" fmla="*/ 446073 h 722269"/>
                <a:gd name="connsiteX8" fmla="*/ 446073 w 722269"/>
                <a:gd name="connsiteY8" fmla="*/ 626532 h 722269"/>
                <a:gd name="connsiteX9" fmla="*/ 276196 w 722269"/>
                <a:gd name="connsiteY9" fmla="*/ 626532 h 722269"/>
                <a:gd name="connsiteX10" fmla="*/ 276196 w 722269"/>
                <a:gd name="connsiteY10" fmla="*/ 446073 h 722269"/>
                <a:gd name="connsiteX11" fmla="*/ 95737 w 722269"/>
                <a:gd name="connsiteY11" fmla="*/ 446073 h 722269"/>
                <a:gd name="connsiteX12" fmla="*/ 95737 w 722269"/>
                <a:gd name="connsiteY12" fmla="*/ 276196 h 722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2269" h="722269">
                  <a:moveTo>
                    <a:pt x="95737" y="276196"/>
                  </a:moveTo>
                  <a:lnTo>
                    <a:pt x="276196" y="276196"/>
                  </a:lnTo>
                  <a:lnTo>
                    <a:pt x="276196" y="95737"/>
                  </a:lnTo>
                  <a:lnTo>
                    <a:pt x="446073" y="95737"/>
                  </a:lnTo>
                  <a:lnTo>
                    <a:pt x="446073" y="276196"/>
                  </a:lnTo>
                  <a:lnTo>
                    <a:pt x="626532" y="276196"/>
                  </a:lnTo>
                  <a:lnTo>
                    <a:pt x="626532" y="446073"/>
                  </a:lnTo>
                  <a:lnTo>
                    <a:pt x="446073" y="446073"/>
                  </a:lnTo>
                  <a:lnTo>
                    <a:pt x="446073" y="626532"/>
                  </a:lnTo>
                  <a:lnTo>
                    <a:pt x="276196" y="626532"/>
                  </a:lnTo>
                  <a:lnTo>
                    <a:pt x="276196" y="446073"/>
                  </a:lnTo>
                  <a:lnTo>
                    <a:pt x="95737" y="446073"/>
                  </a:lnTo>
                  <a:lnTo>
                    <a:pt x="95737" y="276196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737" tIns="276196" rIns="95737" bIns="276196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5572324" y="3693718"/>
              <a:ext cx="396002" cy="463248"/>
            </a:xfrm>
            <a:custGeom>
              <a:avLst/>
              <a:gdLst>
                <a:gd name="connsiteX0" fmla="*/ 0 w 396002"/>
                <a:gd name="connsiteY0" fmla="*/ 92650 h 463248"/>
                <a:gd name="connsiteX1" fmla="*/ 198001 w 396002"/>
                <a:gd name="connsiteY1" fmla="*/ 92650 h 463248"/>
                <a:gd name="connsiteX2" fmla="*/ 198001 w 396002"/>
                <a:gd name="connsiteY2" fmla="*/ 0 h 463248"/>
                <a:gd name="connsiteX3" fmla="*/ 396002 w 396002"/>
                <a:gd name="connsiteY3" fmla="*/ 231624 h 463248"/>
                <a:gd name="connsiteX4" fmla="*/ 198001 w 396002"/>
                <a:gd name="connsiteY4" fmla="*/ 463248 h 463248"/>
                <a:gd name="connsiteX5" fmla="*/ 198001 w 396002"/>
                <a:gd name="connsiteY5" fmla="*/ 370598 h 463248"/>
                <a:gd name="connsiteX6" fmla="*/ 0 w 396002"/>
                <a:gd name="connsiteY6" fmla="*/ 370598 h 463248"/>
                <a:gd name="connsiteX7" fmla="*/ 0 w 396002"/>
                <a:gd name="connsiteY7" fmla="*/ 92650 h 46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6002" h="463248">
                  <a:moveTo>
                    <a:pt x="0" y="92650"/>
                  </a:moveTo>
                  <a:lnTo>
                    <a:pt x="198001" y="92650"/>
                  </a:lnTo>
                  <a:lnTo>
                    <a:pt x="198001" y="0"/>
                  </a:lnTo>
                  <a:lnTo>
                    <a:pt x="396002" y="231624"/>
                  </a:lnTo>
                  <a:lnTo>
                    <a:pt x="198001" y="463248"/>
                  </a:lnTo>
                  <a:lnTo>
                    <a:pt x="198001" y="370598"/>
                  </a:lnTo>
                  <a:lnTo>
                    <a:pt x="0" y="370598"/>
                  </a:lnTo>
                  <a:lnTo>
                    <a:pt x="0" y="926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92650" rIns="118801" bIns="92650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b="1" kern="1200">
                <a:latin typeface="+mn-ea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31302" y="2971042"/>
              <a:ext cx="1908601" cy="1908601"/>
              <a:chOff x="775318" y="3014934"/>
              <a:chExt cx="1908601" cy="1908601"/>
            </a:xfrm>
          </p:grpSpPr>
          <p:sp>
            <p:nvSpPr>
              <p:cNvPr id="14" name="자유형 13"/>
              <p:cNvSpPr/>
              <p:nvPr/>
            </p:nvSpPr>
            <p:spPr>
              <a:xfrm>
                <a:off x="775318" y="3014934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40" name="현 39"/>
              <p:cNvSpPr/>
              <p:nvPr/>
            </p:nvSpPr>
            <p:spPr>
              <a:xfrm>
                <a:off x="775318" y="3014934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611560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선발기본요건</a:t>
              </a:r>
              <a:endParaRPr lang="en-US" altLang="ko-KR" sz="2300" b="1" dirty="0" smtClean="0">
                <a:latin typeface="+mn-ea"/>
              </a:endParaRPr>
            </a:p>
            <a:p>
              <a:pPr lvl="0" algn="ctr"/>
              <a:r>
                <a:rPr lang="ko-KR" altLang="en-US" sz="2300" b="1" dirty="0" smtClean="0">
                  <a:latin typeface="+mn-ea"/>
                </a:rPr>
                <a:t>충족</a:t>
              </a:r>
              <a:endParaRPr lang="ko-KR" altLang="en-US" sz="2300" b="1" dirty="0">
                <a:latin typeface="+mn-ea"/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533980" y="2971042"/>
              <a:ext cx="1908601" cy="1908601"/>
              <a:chOff x="3677996" y="3014933"/>
              <a:chExt cx="1908601" cy="1908601"/>
            </a:xfrm>
          </p:grpSpPr>
          <p:sp>
            <p:nvSpPr>
              <p:cNvPr id="52" name="자유형 51"/>
              <p:cNvSpPr/>
              <p:nvPr/>
            </p:nvSpPr>
            <p:spPr>
              <a:xfrm rot="10800000">
                <a:off x="3677996" y="3014933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53" name="현 52"/>
              <p:cNvSpPr/>
              <p:nvPr/>
            </p:nvSpPr>
            <p:spPr>
              <a:xfrm rot="10800000">
                <a:off x="3677996" y="3014933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510277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대학</a:t>
              </a:r>
              <a:r>
                <a:rPr lang="en-US" altLang="ko-KR" sz="2300" b="1" dirty="0" smtClean="0">
                  <a:latin typeface="+mn-ea"/>
                </a:rPr>
                <a:t/>
              </a:r>
              <a:br>
                <a:rPr lang="en-US" altLang="ko-KR" sz="2300" b="1" dirty="0" smtClean="0">
                  <a:latin typeface="+mn-ea"/>
                </a:rPr>
              </a:br>
              <a:r>
                <a:rPr lang="ko-KR" altLang="en-US" sz="2300" b="1" dirty="0" smtClean="0">
                  <a:latin typeface="+mn-ea"/>
                </a:rPr>
                <a:t>자체선발기준</a:t>
              </a:r>
              <a:endParaRPr lang="en-US" altLang="ko-KR" sz="2300" b="1" dirty="0" smtClean="0">
                <a:latin typeface="+mn-ea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6084168" y="2659584"/>
              <a:ext cx="2592366" cy="253151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solidFill>
              <a:srgbClr val="0E6B90"/>
            </a:solidFill>
            <a:ln>
              <a:noFill/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장학생</a:t>
              </a:r>
              <a:endPara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최종선발</a:t>
              </a: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6194276" y="2764758"/>
              <a:ext cx="2363564" cy="233312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noFill/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58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US" altLang="ko-KR" sz="3050" b="1" spc="-300">
                  <a:latin typeface="+mn-ea"/>
                </a:rPr>
                <a:t>03</a:t>
              </a:r>
              <a:endParaRPr lang="ko-KR" altLang="en-US" sz="3050" b="1" spc="-30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3200" b="1" spc="-300">
                <a:solidFill>
                  <a:srgbClr val="0E6B90"/>
                </a:solidFill>
                <a:latin typeface="+mn-ea"/>
              </a:rPr>
              <a:t>근로가능시간과 시급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4432237"/>
            <a:chOff x="742113" y="2021099"/>
            <a:chExt cx="7790327" cy="4432237"/>
          </a:xfrm>
        </p:grpSpPr>
        <p:sp>
          <p:nvSpPr>
            <p:cNvPr id="33" name="타원 32"/>
            <p:cNvSpPr/>
            <p:nvPr/>
          </p:nvSpPr>
          <p:spPr>
            <a:xfrm>
              <a:off x="793364" y="5114900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순서도: 처리 33"/>
            <p:cNvSpPr/>
            <p:nvPr/>
          </p:nvSpPr>
          <p:spPr>
            <a:xfrm rot="5400000">
              <a:off x="971813" y="5490662"/>
              <a:ext cx="860554" cy="397063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30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</a:p>
            <a:p>
              <a:pPr lvl="0">
                <a:defRPr/>
              </a:pPr>
              <a:r>
                <a:rPr lang="ko-KR" altLang="en-US" sz="30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급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sz="2000" b="1">
                  <a:solidFill>
                    <a:schemeClr val="tx1"/>
                  </a:solidFill>
                  <a:latin typeface="+mn-ea"/>
                </a:rPr>
                <a:t>최대 근로가능시간</a:t>
              </a:r>
              <a:endParaRPr lang="en-US" altLang="ko-KR" sz="800" b="1" spc="-30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순서도: 대체 처리 29"/>
            <p:cNvSpPr/>
            <p:nvPr/>
          </p:nvSpPr>
          <p:spPr>
            <a:xfrm>
              <a:off x="2113527" y="4327004"/>
              <a:ext cx="6394530" cy="576064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대학별 운영에 따라 </a:t>
              </a:r>
              <a:r>
                <a:rPr lang="ko-KR" altLang="en-US" b="1">
                  <a:solidFill>
                    <a:srgbClr val="0E6B90"/>
                  </a:solidFill>
                  <a:latin typeface="+mn-ea"/>
                </a:rPr>
                <a:t>최대 근로시간은 상이</a:t>
              </a:r>
              <a:r>
                <a:rPr lang="ko-KR" altLang="en-US" b="1">
                  <a:solidFill>
                    <a:schemeClr val="tx1"/>
                  </a:solidFill>
                  <a:latin typeface="+mn-ea"/>
                </a:rPr>
                <a:t>할 수 있음</a:t>
              </a:r>
              <a:endParaRPr lang="en-US" altLang="ko-KR" b="1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2353819" y="3953128"/>
              <a:ext cx="4954485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※ ‘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의 기준은 매주 월요일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~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일요일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(7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이며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분 단위 근로 인정 안됨</a:t>
              </a:r>
              <a:endParaRPr lang="en-US" altLang="ko-KR" sz="1200" b="1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근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로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가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능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간</a:t>
              </a: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883321" y="5114900"/>
              <a:ext cx="6624736" cy="1266428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37" name="순서도: 대체 처리 36"/>
            <p:cNvSpPr/>
            <p:nvPr/>
          </p:nvSpPr>
          <p:spPr>
            <a:xfrm>
              <a:off x="2089844" y="5160733"/>
              <a:ext cx="5241701" cy="100457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>
              <a:no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 dirty="0" err="1">
                  <a:solidFill>
                    <a:schemeClr val="tx1"/>
                  </a:solidFill>
                  <a:latin typeface="+mn-ea"/>
                </a:rPr>
                <a:t>교내근로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b="1" dirty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9,620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원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 </a:t>
              </a:r>
              <a:endParaRPr lang="en-US" altLang="ko-KR" sz="1400" b="1" dirty="0">
                <a:solidFill>
                  <a:prstClr val="black"/>
                </a:solidFill>
              </a:endParaRPr>
            </a:p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 dirty="0" err="1">
                  <a:solidFill>
                    <a:schemeClr val="tx1"/>
                  </a:solidFill>
                  <a:latin typeface="+mn-ea"/>
                </a:rPr>
                <a:t>교외근로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b="1" dirty="0">
                  <a:solidFill>
                    <a:schemeClr val="tx1"/>
                  </a:solidFill>
                  <a:latin typeface="+mn-ea"/>
                </a:rPr>
                <a:t>: 11,650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원</a:t>
              </a:r>
            </a:p>
          </p:txBody>
        </p:sp>
        <p:sp>
          <p:nvSpPr>
            <p:cNvPr id="38" name="순서도: 대체 처리 37"/>
            <p:cNvSpPr/>
            <p:nvPr/>
          </p:nvSpPr>
          <p:spPr>
            <a:xfrm>
              <a:off x="2123728" y="6089754"/>
              <a:ext cx="5521274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ko-KR" altLang="en-US" sz="1400" b="1">
                  <a:solidFill>
                    <a:schemeClr val="tx1"/>
                  </a:solidFill>
                  <a:latin typeface="+mn-ea"/>
                </a:rPr>
                <a:t>사업자등록번호를 기준으로 교내</a:t>
              </a: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ko-KR" altLang="en-US" sz="1400" b="1">
                  <a:solidFill>
                    <a:schemeClr val="tx1"/>
                  </a:solidFill>
                  <a:latin typeface="+mn-ea"/>
                </a:rPr>
                <a:t>교외 근로로 구분</a:t>
              </a:r>
              <a:endParaRPr lang="en-US" altLang="ko-KR" sz="1400" b="1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prstClr val="white"/>
                </a:solidFill>
                <a:latin typeface="+mn-ea"/>
              </a:rPr>
              <a:t>ㅇㅁㄴㅇㄴㅇ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>
              <a:ln w="9525"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국가근로장학사업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일 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주당최대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학기당 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학기중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방학중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8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20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40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520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US" altLang="ko-KR" sz="3050" b="1" spc="-300">
                  <a:latin typeface="+mn-ea"/>
                </a:rPr>
                <a:t>03</a:t>
              </a:r>
              <a:endParaRPr lang="ko-KR" altLang="en-US" sz="3050" b="1" spc="-30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3200" b="1" spc="-300">
                <a:solidFill>
                  <a:srgbClr val="0E6B90"/>
                </a:solidFill>
                <a:latin typeface="+mn-ea"/>
              </a:rPr>
              <a:t>근로가능시간과 시급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2953977"/>
            <a:chOff x="742113" y="2021099"/>
            <a:chExt cx="7790327" cy="2953977"/>
          </a:xfrm>
        </p:grpSpPr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교부금 지급 </a:t>
              </a:r>
              <a:endParaRPr lang="en-US" altLang="ko-KR" sz="8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2353819" y="3953128"/>
              <a:ext cx="4306413" cy="628000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 dirty="0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1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학기에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50%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보다 적게 집행 시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2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학기 교부금이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차감됨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※ 1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학기근로기간은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3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1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~ 8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18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 이므로 해당기간 동안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 근로시간을 잘 설계하여 알차게 근로할 것</a:t>
              </a:r>
              <a:endParaRPr lang="en-US" altLang="ko-KR" sz="12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교부금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pPr lvl="0">
                <a:defRPr/>
              </a:pPr>
              <a:endParaRPr lang="en-US" altLang="ko-K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pPr lvl="0">
                <a:defRPr/>
              </a:pPr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산정</a:t>
              </a:r>
              <a:endParaRPr lang="ko-KR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prstClr val="white"/>
                </a:solidFill>
                <a:latin typeface="+mn-ea"/>
              </a:rPr>
              <a:t>ㅇㅁㄴㅇㄴㅇ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>
              <a:ln w="9525"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국가근로장학사업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892242"/>
              </p:ext>
            </p:extLst>
          </p:nvPr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예산 집행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학기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학기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dirty="0" smtClean="0"/>
                        <a:t>50%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dirty="0" smtClean="0"/>
                        <a:t>50%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061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4374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국가근로유형 알아보기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25" name="자유형 124"/>
          <p:cNvSpPr/>
          <p:nvPr/>
        </p:nvSpPr>
        <p:spPr>
          <a:xfrm>
            <a:off x="1187624" y="2820549"/>
            <a:ext cx="1663356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일반교내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32" name="자유형 131"/>
          <p:cNvSpPr/>
          <p:nvPr/>
        </p:nvSpPr>
        <p:spPr>
          <a:xfrm>
            <a:off x="3088919" y="3861048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  <a:gradFill>
            <a:gsLst>
              <a:gs pos="0">
                <a:srgbClr val="00B050">
                  <a:lumMod val="98000"/>
                  <a:lumOff val="2000"/>
                  <a:alpha val="50000"/>
                </a:srgbClr>
              </a:gs>
              <a:gs pos="50000">
                <a:srgbClr val="00B050">
                  <a:alpha val="50000"/>
                </a:srgbClr>
              </a:gs>
              <a:gs pos="100000">
                <a:srgbClr val="00B050">
                  <a:lumMod val="99000"/>
                  <a:alpha val="50000"/>
                </a:srgbClr>
              </a:gs>
            </a:gsLst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9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봉사유형</a:t>
            </a:r>
            <a:endParaRPr lang="en-US" altLang="ko-KR" sz="1900" b="1" kern="1200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장애대학생</a:t>
            </a: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,</a:t>
            </a: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외국인유학생</a:t>
            </a:r>
            <a:r>
              <a:rPr lang="en-US" altLang="ko-KR" sz="1500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34" name="자유형 133"/>
          <p:cNvSpPr/>
          <p:nvPr/>
        </p:nvSpPr>
        <p:spPr>
          <a:xfrm>
            <a:off x="5227245" y="4573957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일반교외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149" name="직선 연결선 148"/>
          <p:cNvCxnSpPr/>
          <p:nvPr/>
        </p:nvCxnSpPr>
        <p:spPr>
          <a:xfrm flipV="1">
            <a:off x="4283968" y="2986316"/>
            <a:ext cx="616290" cy="1162764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직선 연결선 157"/>
          <p:cNvCxnSpPr/>
          <p:nvPr/>
        </p:nvCxnSpPr>
        <p:spPr>
          <a:xfrm>
            <a:off x="4900258" y="2986315"/>
            <a:ext cx="538800" cy="0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5441586" y="2519578"/>
            <a:ext cx="2658806" cy="933473"/>
          </a:xfrm>
          <a:prstGeom prst="rect">
            <a:avLst/>
          </a:prstGeom>
          <a:noFill/>
          <a:ln w="38100">
            <a:noFill/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소득구간과 관계없이 근로가능하며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학기당 제한시간이 적용되지 않습니다</a:t>
            </a:r>
            <a:r>
              <a:rPr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!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03" name="타원형 설명선 202"/>
          <p:cNvSpPr/>
          <p:nvPr/>
        </p:nvSpPr>
        <p:spPr>
          <a:xfrm>
            <a:off x="2771800" y="1877963"/>
            <a:ext cx="1980476" cy="1497725"/>
          </a:xfrm>
          <a:prstGeom prst="wedgeEllipseCallout">
            <a:avLst>
              <a:gd name="adj1" fmla="val -18348"/>
              <a:gd name="adj2" fmla="val 61306"/>
            </a:avLst>
          </a:prstGeom>
          <a:solidFill>
            <a:srgbClr val="00B050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spc="-1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봉사 유형은 </a:t>
            </a:r>
            <a:endParaRPr lang="en-US" altLang="ko-KR" sz="1200" b="1" spc="-1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spc="-1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수업시간 내</a:t>
            </a:r>
            <a:r>
              <a:rPr lang="en-US" altLang="ko-KR" sz="1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근로인정</a:t>
            </a:r>
            <a:endParaRPr lang="en-US" altLang="ko-KR" sz="12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*</a:t>
            </a: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수업지원을 위해 근로한 경우</a:t>
            </a:r>
            <a:endParaRPr lang="en-US" altLang="ko-KR" sz="9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소속 대학 담당자 및 근로기관에</a:t>
            </a:r>
            <a:endParaRPr lang="en-US" altLang="ko-KR" sz="9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 등록요청</a:t>
            </a:r>
            <a:endParaRPr lang="en-US" altLang="ko-KR" sz="9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150" name="타원 149"/>
          <p:cNvSpPr>
            <a:spLocks noChangeAspect="1"/>
          </p:cNvSpPr>
          <p:nvPr/>
        </p:nvSpPr>
        <p:spPr>
          <a:xfrm rot="16200000" flipH="1">
            <a:off x="4174556" y="4041072"/>
            <a:ext cx="216016" cy="216016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직사각형 5"/>
          <p:cNvSpPr/>
          <p:nvPr/>
        </p:nvSpPr>
        <p:spPr>
          <a:xfrm>
            <a:off x="6156176" y="3645024"/>
            <a:ext cx="2520280" cy="68314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단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봉사유형은 장애대학생 </a:t>
            </a:r>
            <a:endParaRPr lang="en-US" altLang="ko-KR" sz="12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봉사유형만 학기당 </a:t>
            </a:r>
            <a:r>
              <a:rPr lang="ko-KR" altLang="en-US" sz="12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제한시간 </a:t>
            </a:r>
            <a:r>
              <a:rPr lang="ko-KR" altLang="en-US" sz="1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미적용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!</a:t>
            </a:r>
          </a:p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000" b="1" u="sng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*</a:t>
            </a:r>
            <a:r>
              <a:rPr lang="ko-KR" altLang="en-US" sz="1000" b="1" u="sng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외국인유학생 봉사유형은 제한됨</a:t>
            </a:r>
            <a:endParaRPr lang="en-US" altLang="ko-KR" sz="1000" b="1" u="sng" dirty="0"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937692" y="2441490"/>
            <a:ext cx="7378724" cy="3507790"/>
            <a:chOff x="937692" y="2441490"/>
            <a:chExt cx="6946676" cy="3507790"/>
          </a:xfrm>
        </p:grpSpPr>
        <p:sp>
          <p:nvSpPr>
            <p:cNvPr id="61" name="TextBox 60"/>
            <p:cNvSpPr txBox="1"/>
            <p:nvPr/>
          </p:nvSpPr>
          <p:spPr>
            <a:xfrm>
              <a:off x="1804362" y="3177842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장애대학생에 대한 지원 확대 및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/>
              </a:r>
              <a:b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</a:b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안정적인 학업여건 조성을 위하여 도입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>(2015</a:t>
              </a: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년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>)</a:t>
              </a:r>
              <a:endParaRPr lang="ko-KR" altLang="en-US" b="1" dirty="0">
                <a:solidFill>
                  <a:srgbClr val="00B050"/>
                </a:solidFill>
                <a:latin typeface="+mn-ea"/>
              </a:endParaRPr>
            </a:p>
          </p:txBody>
        </p:sp>
        <p:sp>
          <p:nvSpPr>
            <p:cNvPr id="13" name="왼쪽 대괄호 12"/>
            <p:cNvSpPr/>
            <p:nvPr/>
          </p:nvSpPr>
          <p:spPr>
            <a:xfrm>
              <a:off x="1557004" y="3068959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444322" y="2506899"/>
              <a:ext cx="11114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목적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01" name="오른쪽 대괄호 100"/>
            <p:cNvSpPr/>
            <p:nvPr/>
          </p:nvSpPr>
          <p:spPr>
            <a:xfrm>
              <a:off x="7637010" y="3068959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680682" y="5194066"/>
              <a:ext cx="61967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장애대학생 이동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강의</a:t>
              </a:r>
              <a:r>
                <a:rPr lang="en-US" altLang="ko-KR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대필 등 학습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의사소통 지원 활동 등</a:t>
              </a:r>
              <a:endPara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8" name="왼쪽 대괄호 107"/>
            <p:cNvSpPr/>
            <p:nvPr/>
          </p:nvSpPr>
          <p:spPr>
            <a:xfrm>
              <a:off x="1550053" y="5085183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15" name="오른쪽 대괄호 114"/>
            <p:cNvSpPr/>
            <p:nvPr/>
          </p:nvSpPr>
          <p:spPr>
            <a:xfrm>
              <a:off x="7630059" y="5085183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0" name="타원형 설명선 39"/>
            <p:cNvSpPr/>
            <p:nvPr/>
          </p:nvSpPr>
          <p:spPr>
            <a:xfrm>
              <a:off x="940246" y="2441490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36" name="타원 35"/>
            <p:cNvSpPr>
              <a:spLocks noChangeAspect="1"/>
            </p:cNvSpPr>
            <p:nvPr/>
          </p:nvSpPr>
          <p:spPr>
            <a:xfrm rot="16200000">
              <a:off x="1113398" y="2625429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TextBox 45"/>
            <p:cNvSpPr txBox="1"/>
            <p:nvPr/>
          </p:nvSpPr>
          <p:spPr>
            <a:xfrm>
              <a:off x="1441768" y="4531096"/>
              <a:ext cx="1618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주요활동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7" name="타원형 설명선 46"/>
            <p:cNvSpPr/>
            <p:nvPr/>
          </p:nvSpPr>
          <p:spPr>
            <a:xfrm>
              <a:off x="937692" y="4465687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48" name="타원 47"/>
            <p:cNvSpPr>
              <a:spLocks noChangeAspect="1"/>
            </p:cNvSpPr>
            <p:nvPr/>
          </p:nvSpPr>
          <p:spPr>
            <a:xfrm rot="16200000">
              <a:off x="1012194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타원 48"/>
            <p:cNvSpPr>
              <a:spLocks noChangeAspect="1"/>
            </p:cNvSpPr>
            <p:nvPr/>
          </p:nvSpPr>
          <p:spPr>
            <a:xfrm rot="16200000">
              <a:off x="1216282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8" name="순서도: 수동 입력 2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9" name="순서도: 수동 입력 3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76370" y="4739391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학습지원을 위해 근로장학생이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동일과목 수강 시</a:t>
            </a:r>
            <a:r>
              <a:rPr lang="en-US" altLang="ko-KR" b="1" dirty="0" smtClean="0">
                <a:solidFill>
                  <a:srgbClr val="00B050"/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해당 수업시간 내 근로를 인정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5" name="왼쪽 대괄호 34"/>
          <p:cNvSpPr/>
          <p:nvPr/>
        </p:nvSpPr>
        <p:spPr>
          <a:xfrm>
            <a:off x="1614925" y="5482099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2" name="오른쪽 대괄호 41"/>
          <p:cNvSpPr/>
          <p:nvPr/>
        </p:nvSpPr>
        <p:spPr>
          <a:xfrm>
            <a:off x="7701882" y="5482098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62283" y="246848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장애대학생 봉사유형 전문교육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반드시 이수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5" name="왼쪽 대괄호 44"/>
          <p:cNvSpPr/>
          <p:nvPr/>
        </p:nvSpPr>
        <p:spPr>
          <a:xfrm>
            <a:off x="1614925" y="2437567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2" name="오른쪽 대괄호 51"/>
          <p:cNvSpPr/>
          <p:nvPr/>
        </p:nvSpPr>
        <p:spPr>
          <a:xfrm>
            <a:off x="7701882" y="2437567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69419" y="3025662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대학의 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‘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봉사유형 자체운영기준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’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에 따라 운영됨</a:t>
            </a:r>
            <a:endParaRPr lang="ko-KR" altLang="en-US" sz="16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왼쪽 대괄호 57"/>
          <p:cNvSpPr/>
          <p:nvPr/>
        </p:nvSpPr>
        <p:spPr>
          <a:xfrm>
            <a:off x="1622061" y="299474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9" name="오른쪽 대괄호 58"/>
          <p:cNvSpPr/>
          <p:nvPr/>
        </p:nvSpPr>
        <p:spPr>
          <a:xfrm>
            <a:off x="7709018" y="299474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869419" y="362077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수기출근부 작성 필수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62" name="왼쪽 대괄호 61"/>
          <p:cNvSpPr/>
          <p:nvPr/>
        </p:nvSpPr>
        <p:spPr>
          <a:xfrm>
            <a:off x="1622061" y="3589854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3" name="오른쪽 대괄호 62"/>
          <p:cNvSpPr/>
          <p:nvPr/>
        </p:nvSpPr>
        <p:spPr>
          <a:xfrm>
            <a:off x="7709018" y="3589854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509194" y="1838225"/>
            <a:ext cx="4063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알아두어야 할 사항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5" name="타원형 설명선 64"/>
          <p:cNvSpPr/>
          <p:nvPr/>
        </p:nvSpPr>
        <p:spPr>
          <a:xfrm>
            <a:off x="1005118" y="1772816"/>
            <a:ext cx="497125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66" name="타원 65"/>
          <p:cNvSpPr>
            <a:spLocks noChangeAspect="1"/>
          </p:cNvSpPr>
          <p:nvPr/>
        </p:nvSpPr>
        <p:spPr>
          <a:xfrm rot="16200000">
            <a:off x="1079210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7" name="타원 66"/>
          <p:cNvSpPr>
            <a:spLocks noChangeAspect="1"/>
          </p:cNvSpPr>
          <p:nvPr/>
        </p:nvSpPr>
        <p:spPr>
          <a:xfrm rot="16200000">
            <a:off x="1279627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타원 67"/>
          <p:cNvSpPr>
            <a:spLocks noChangeAspect="1"/>
          </p:cNvSpPr>
          <p:nvPr/>
        </p:nvSpPr>
        <p:spPr>
          <a:xfrm rot="16200000">
            <a:off x="1175330" y="2066514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6" name="TextBox 35"/>
          <p:cNvSpPr txBox="1"/>
          <p:nvPr/>
        </p:nvSpPr>
        <p:spPr>
          <a:xfrm>
            <a:off x="1869419" y="419755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주당 근로가능시간은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반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근로와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동일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7" name="왼쪽 대괄호 36"/>
          <p:cNvSpPr/>
          <p:nvPr/>
        </p:nvSpPr>
        <p:spPr>
          <a:xfrm>
            <a:off x="1622061" y="416663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8" name="오른쪽 대괄호 37"/>
          <p:cNvSpPr/>
          <p:nvPr/>
        </p:nvSpPr>
        <p:spPr>
          <a:xfrm>
            <a:off x="7709018" y="416663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62283" y="55365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수업시간 내 근로 활동한 경우</a:t>
            </a:r>
            <a:endParaRPr lang="en-US" altLang="ko-KR" b="1" dirty="0" smtClean="0">
              <a:solidFill>
                <a:srgbClr val="00B050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소속대학 담당자 또</a:t>
            </a:r>
            <a:r>
              <a:rPr lang="ko-KR" altLang="en-US" b="1" dirty="0">
                <a:solidFill>
                  <a:srgbClr val="00B050"/>
                </a:solidFill>
                <a:latin typeface="+mn-ea"/>
              </a:rPr>
              <a:t>는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 근로기관에 출근부 등록 요청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48" name="왼쪽 대괄호 47"/>
          <p:cNvSpPr/>
          <p:nvPr/>
        </p:nvSpPr>
        <p:spPr>
          <a:xfrm>
            <a:off x="1619672" y="4690011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9" name="오른쪽 대괄호 48"/>
          <p:cNvSpPr/>
          <p:nvPr/>
        </p:nvSpPr>
        <p:spPr>
          <a:xfrm>
            <a:off x="7709018" y="4684950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 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53" name="순서도: 대체 처리 5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4" name="순서도: 병합 5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3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4075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>
                    <a:solidFill>
                      <a:prstClr val="white"/>
                    </a:solidFill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864096"/>
            <a:chOff x="539552" y="980728"/>
            <a:chExt cx="6312912" cy="864096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37D4FF"/>
                  </a:solidFill>
                  <a:latin typeface="+mn-ea"/>
                </a:rPr>
                <a:t>국가근로는 이렇게 진행됩니다</a:t>
              </a: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진행절차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7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4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4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국가근로</a:t>
              </a:r>
              <a: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400" b="1">
                  <a:latin typeface="+mn-ea"/>
                </a:rPr>
                <a:t>대학</a:t>
              </a: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학생선발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457223"/>
            <a:chOff x="3763655" y="2266159"/>
            <a:chExt cx="1573200" cy="14572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0"/>
              <a:lumOff val="-560"/>
              <a:alphaOff val="0"/>
            </a:schemeClr>
          </a:fillRef>
          <a:effectRef idx="0">
            <a:schemeClr val="accent5">
              <a:hueOff val="-1050478"/>
              <a:satOff val="-1460"/>
              <a:lumOff val="-56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0"/>
              <a:lumOff val="-1120"/>
              <a:alphaOff val="0"/>
            </a:schemeClr>
          </a:fillRef>
          <a:effectRef idx="0">
            <a:schemeClr val="accent5">
              <a:hueOff val="-2100956"/>
              <a:satOff val="-2920"/>
              <a:lumOff val="-112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0"/>
              <a:lumOff val="-1680"/>
              <a:alphaOff val="0"/>
            </a:schemeClr>
          </a:fillRef>
          <a:effectRef idx="0">
            <a:schemeClr val="accent5">
              <a:hueOff val="-3151434"/>
              <a:satOff val="-4380"/>
              <a:lumOff val="-168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981477" y="579100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70"/>
              <a:lumOff val="-3360"/>
              <a:alphaOff val="0"/>
            </a:schemeClr>
          </a:fillRef>
          <a:effectRef idx="0">
            <a:schemeClr val="accent5">
              <a:hueOff val="-6302867"/>
              <a:satOff val="-8770"/>
              <a:lumOff val="-336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10"/>
              <a:lumOff val="-2800"/>
              <a:alphaOff val="0"/>
            </a:schemeClr>
          </a:fillRef>
          <a:effectRef idx="0">
            <a:schemeClr val="accent5">
              <a:hueOff val="-5252390"/>
              <a:satOff val="-7310"/>
              <a:lumOff val="-280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39" name="직각 삼각형 38"/>
          <p:cNvSpPr>
            <a:spLocks noChangeAspect="1"/>
          </p:cNvSpPr>
          <p:nvPr/>
        </p:nvSpPr>
        <p:spPr>
          <a:xfrm rot="2700000">
            <a:off x="1845391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5"/>
              <a:satOff val="-10230"/>
              <a:lumOff val="-3920"/>
              <a:alphaOff val="0"/>
            </a:schemeClr>
          </a:fillRef>
          <a:effectRef idx="0">
            <a:schemeClr val="accent5">
              <a:hueOff val="-7353345"/>
              <a:satOff val="-10230"/>
              <a:lumOff val="-392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50"/>
              <a:lumOff val="-2240"/>
              <a:alphaOff val="0"/>
            </a:schemeClr>
          </a:fillRef>
          <a:effectRef idx="0">
            <a:schemeClr val="accent5">
              <a:hueOff val="-4201912"/>
              <a:satOff val="-5850"/>
              <a:lumOff val="-224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0"/>
              <a:lumOff val="-1680"/>
              <a:alphaOff val="0"/>
            </a:schemeClr>
          </a:fillRef>
          <a:effectRef idx="0">
            <a:schemeClr val="accent5">
              <a:hueOff val="-3151434"/>
              <a:satOff val="-4380"/>
              <a:lumOff val="-168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50"/>
              <a:lumOff val="-2240"/>
              <a:alphaOff val="0"/>
            </a:schemeClr>
          </a:fillRef>
          <a:effectRef idx="0">
            <a:schemeClr val="accent5">
              <a:hueOff val="-4201912"/>
              <a:satOff val="-5850"/>
              <a:lumOff val="-224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99" y="1825349"/>
            <a:ext cx="8481876" cy="44691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3893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선발된 이후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봉사유형으로 선발된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①국가근로장학사업 사이버오리엔테이션과 ②장애대학생 봉사유형 전문교육을 모두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교육이수 보고서를 제출 완료해야      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입력가능</a:t>
              </a:r>
              <a:endParaRPr lang="en-US" altLang="ko-KR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12805" y="679119"/>
            <a:ext cx="802810" cy="5918233"/>
            <a:chOff x="312805" y="679119"/>
            <a:chExt cx="802810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394151" y="359432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394150" y="4166255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24136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및 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취업연계장학금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600" b="1" dirty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6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25" name="직사각형 24"/>
          <p:cNvSpPr/>
          <p:nvPr/>
        </p:nvSpPr>
        <p:spPr>
          <a:xfrm>
            <a:off x="143508" y="166441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6108762" y="1849118"/>
            <a:ext cx="1733104" cy="715786"/>
          </a:xfrm>
          <a:prstGeom prst="wedgeRoundRectCallout">
            <a:avLst>
              <a:gd name="adj1" fmla="val -67100"/>
              <a:gd name="adj2" fmla="val 5732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+mn-ea"/>
              </a:rPr>
              <a:t>확인필수</a:t>
            </a:r>
            <a:r>
              <a:rPr lang="en-US" altLang="ko-KR" sz="2000" b="1" dirty="0" smtClean="0">
                <a:latin typeface="+mn-ea"/>
              </a:rPr>
              <a:t>!!!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17</a:t>
            </a:fld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1"/>
          <a:stretch/>
        </p:blipFill>
        <p:spPr bwMode="auto">
          <a:xfrm>
            <a:off x="539552" y="1948155"/>
            <a:ext cx="3600400" cy="4298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4975870" cy="26787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7864451" cy="4051888"/>
            <a:chOff x="467544" y="2185424"/>
            <a:chExt cx="7864451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670203" y="2719979"/>
              <a:ext cx="2661792" cy="1946145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95983" y="4703810"/>
              <a:ext cx="450322" cy="55270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18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3405" y="2741833"/>
            <a:ext cx="2535388" cy="185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8779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</a:t>
              </a:r>
              <a:r>
                <a:rPr lang="ko-KR" altLang="en-US" sz="1900" b="1" dirty="0" err="1" smtClean="0">
                  <a:solidFill>
                    <a:srgbClr val="355DA5"/>
                  </a:solidFill>
                  <a:latin typeface="+mn-ea"/>
                </a:rPr>
                <a:t>등록가능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1900" b="1" dirty="0">
                <a:solidFill>
                  <a:srgbClr val="355DA5"/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반드시 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본인의 학사시간표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를 입력해야 함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!!!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rgbClr val="355DA5"/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봉사유형의 경우 대필 등 수업시간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내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 인정되나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또는 근로기관 담당자가 등록할 수 있음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6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464056" y="4150548"/>
            <a:ext cx="1764128" cy="715786"/>
          </a:xfrm>
          <a:prstGeom prst="wedgeRoundRectCallout">
            <a:avLst>
              <a:gd name="adj1" fmla="val -74875"/>
              <a:gd name="adj2" fmla="val 3177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ko-KR" altLang="en-US" sz="1400" b="1" dirty="0" smtClean="0">
                <a:latin typeface="+mn-ea"/>
              </a:rPr>
              <a:t>학업시간표 입력은 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정확하게</a:t>
            </a:r>
            <a:r>
              <a:rPr lang="en-US" altLang="ko-KR" sz="1400" b="1" dirty="0" smtClean="0">
                <a:latin typeface="+mn-ea"/>
              </a:rPr>
              <a:t>!!!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20</a:t>
            </a:fld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188" y="2452189"/>
            <a:ext cx="8213276" cy="375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6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464056" y="4150548"/>
            <a:ext cx="1764128" cy="715786"/>
          </a:xfrm>
          <a:prstGeom prst="wedgeRoundRectCallout">
            <a:avLst>
              <a:gd name="adj1" fmla="val -74875"/>
              <a:gd name="adj2" fmla="val 3177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ko-KR" altLang="en-US" sz="1400" b="1" dirty="0" smtClean="0">
                <a:latin typeface="+mn-ea"/>
              </a:rPr>
              <a:t>학업시간표 입력은 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정확하게</a:t>
            </a:r>
            <a:r>
              <a:rPr lang="en-US" altLang="ko-KR" sz="1400" b="1" dirty="0" smtClean="0">
                <a:latin typeface="+mn-ea"/>
              </a:rPr>
              <a:t>!!!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21</a:t>
            </a:fld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934" y="2423654"/>
            <a:ext cx="7793415" cy="39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38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업무계획서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1298938" y="1527974"/>
            <a:ext cx="7579592" cy="5100830"/>
            <a:chOff x="1298938" y="1527974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98938" y="1527974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575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입력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실제로 하게 될 업무를 </a:t>
              </a:r>
              <a:r>
                <a:rPr lang="ko-KR" altLang="en-US" sz="2000" b="1">
                  <a:solidFill>
                    <a:srgbClr val="FF0000"/>
                  </a:solidFill>
                  <a:latin typeface="+mn-ea"/>
                </a:rPr>
                <a:t>상세히</a:t>
              </a:r>
              <a:r>
                <a:rPr lang="ko-KR" altLang="en-US" sz="2400" b="1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작성</a:t>
              </a:r>
            </a:p>
            <a:p>
              <a:pPr>
                <a:buClr>
                  <a:srgbClr val="203864"/>
                </a:buClr>
                <a:defRPr/>
              </a:pPr>
              <a:endParaRPr lang="en-US" altLang="ko-KR" sz="1900" b="1">
                <a:solidFill>
                  <a:srgbClr val="FF0000"/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휴게시간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등 서로 협의한 필요한 부분은 사전에 충분히 근로지담당자와 내용 확인 및 협의 후 업무계획서에 내용 명시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학생 개인사정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또는 근로지 사정 등으로 업무 스케줄이 변경될 시 반드시 변경된 스케줄에 따라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 근무를 시작하기 전에 업무 스케줄을 변경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해야 함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8"/>
            <a:ext cx="780822" cy="5918233"/>
            <a:chOff x="334793" y="679118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업무</a:t>
              </a:r>
            </a:p>
            <a:p>
              <a:pPr algn="ctr">
                <a:defRPr/>
              </a:pPr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스케줄</a:t>
              </a:r>
              <a:endParaRPr lang="en-US" altLang="ko-KR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200" b="1" spc="-30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22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467544" y="980728"/>
            <a:ext cx="8373299" cy="1224136"/>
            <a:chOff x="467544" y="980728"/>
            <a:chExt cx="8373299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467544" y="1738908"/>
              <a:ext cx="8373299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국가근로장학금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업무스케줄관리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23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11560" y="2420888"/>
            <a:ext cx="7776864" cy="4014253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498104" y="4600452"/>
            <a:ext cx="6145756" cy="1333333"/>
            <a:chOff x="498104" y="4600452"/>
            <a:chExt cx="6145756" cy="1333333"/>
          </a:xfrm>
        </p:grpSpPr>
        <p:sp>
          <p:nvSpPr>
            <p:cNvPr id="31" name="직사각형 30"/>
            <p:cNvSpPr/>
            <p:nvPr/>
          </p:nvSpPr>
          <p:spPr>
            <a:xfrm>
              <a:off x="785858" y="5423992"/>
              <a:ext cx="238388" cy="2377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2" name="타원 31"/>
            <p:cNvSpPr>
              <a:spLocks noChangeArrowheads="1"/>
            </p:cNvSpPr>
            <p:nvPr/>
          </p:nvSpPr>
          <p:spPr>
            <a:xfrm>
              <a:off x="498104" y="5411323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b="1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 rot="18807330">
              <a:off x="896683" y="5470047"/>
              <a:ext cx="483966" cy="44351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37" name="직사각형 36"/>
            <p:cNvSpPr/>
            <p:nvPr/>
          </p:nvSpPr>
          <p:spPr>
            <a:xfrm>
              <a:off x="1611167" y="5399805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141363" y="5416448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581795" y="5411323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304725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42798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5747501" y="5376572"/>
              <a:ext cx="896359" cy="25435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031625" y="4600452"/>
              <a:ext cx="22860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500379" y="4601283"/>
              <a:ext cx="10984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23" name="모서리가 둥근 사각형 설명선 22"/>
            <p:cNvSpPr/>
            <p:nvPr/>
          </p:nvSpPr>
          <p:spPr>
            <a:xfrm>
              <a:off x="646769" y="4788506"/>
              <a:ext cx="1638610" cy="454897"/>
            </a:xfrm>
            <a:prstGeom prst="wedgeRoundRectCallout">
              <a:avLst>
                <a:gd name="adj1" fmla="val -34618"/>
                <a:gd name="adj2" fmla="val 84696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업무계획서를 제출할</a:t>
              </a:r>
            </a:p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근로지를 선택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24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331640" y="1656184"/>
            <a:ext cx="6067162" cy="4653136"/>
          </a:xfrm>
          <a:prstGeom prst="rect">
            <a:avLst/>
          </a:prstGeom>
        </p:spPr>
      </p:pic>
      <p:sp>
        <p:nvSpPr>
          <p:cNvPr id="29" name="타원 28"/>
          <p:cNvSpPr>
            <a:spLocks noChangeArrowheads="1"/>
          </p:cNvSpPr>
          <p:nvPr/>
        </p:nvSpPr>
        <p:spPr>
          <a:xfrm>
            <a:off x="2051720" y="397825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3866173" y="3429000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근로기간 설정 후</a:t>
            </a:r>
            <a:r>
              <a:rPr lang="en-US" altLang="ko-KR" sz="900" b="1">
                <a:latin typeface="+mn-ea"/>
              </a:rPr>
              <a:t>, </a:t>
            </a:r>
            <a:br>
              <a:rPr lang="en-US" altLang="ko-KR" sz="900" b="1">
                <a:latin typeface="+mn-ea"/>
              </a:rPr>
            </a:br>
            <a:r>
              <a:rPr lang="ko-KR" altLang="en-US" sz="900" b="1">
                <a:latin typeface="+mn-ea"/>
              </a:rPr>
              <a:t>근로시간</a:t>
            </a:r>
            <a:r>
              <a:rPr lang="en-US" altLang="ko-KR" sz="900" b="1">
                <a:latin typeface="+mn-ea"/>
              </a:rPr>
              <a:t>(</a:t>
            </a:r>
            <a:r>
              <a:rPr lang="ko-KR" altLang="en-US" sz="900" b="1">
                <a:latin typeface="+mn-ea"/>
              </a:rPr>
              <a:t>예상</a:t>
            </a:r>
            <a:r>
              <a:rPr lang="en-US" altLang="ko-KR" sz="900" b="1">
                <a:latin typeface="+mn-ea"/>
              </a:rPr>
              <a:t>) </a:t>
            </a:r>
            <a:r>
              <a:rPr lang="ko-KR" altLang="en-US" sz="900" b="1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339752" y="4077072"/>
            <a:ext cx="2592288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847075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00" b="1" i="1">
                <a:solidFill>
                  <a:srgbClr val="FF0000"/>
                </a:solidFill>
                <a:latin typeface="+mn-ea"/>
              </a:rPr>
              <a:t>실제로 하게 될 업무를 상세히 작성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25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331640" y="1656184"/>
            <a:ext cx="6067162" cy="4653136"/>
          </a:xfrm>
          <a:prstGeom prst="rect">
            <a:avLst/>
          </a:prstGeom>
        </p:spPr>
      </p:pic>
      <p:sp>
        <p:nvSpPr>
          <p:cNvPr id="29" name="타원 28"/>
          <p:cNvSpPr>
            <a:spLocks noChangeArrowheads="1"/>
          </p:cNvSpPr>
          <p:nvPr/>
        </p:nvSpPr>
        <p:spPr>
          <a:xfrm>
            <a:off x="2051720" y="397825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3866173" y="3429000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근로기간 설정 후</a:t>
            </a:r>
            <a:r>
              <a:rPr lang="en-US" altLang="ko-KR" sz="900" b="1">
                <a:latin typeface="+mn-ea"/>
              </a:rPr>
              <a:t>, </a:t>
            </a:r>
            <a:br>
              <a:rPr lang="en-US" altLang="ko-KR" sz="900" b="1">
                <a:latin typeface="+mn-ea"/>
              </a:rPr>
            </a:br>
            <a:r>
              <a:rPr lang="ko-KR" altLang="en-US" sz="900" b="1">
                <a:latin typeface="+mn-ea"/>
              </a:rPr>
              <a:t>근로시간</a:t>
            </a:r>
            <a:r>
              <a:rPr lang="en-US" altLang="ko-KR" sz="900" b="1">
                <a:latin typeface="+mn-ea"/>
              </a:rPr>
              <a:t>(</a:t>
            </a:r>
            <a:r>
              <a:rPr lang="ko-KR" altLang="en-US" sz="900" b="1">
                <a:latin typeface="+mn-ea"/>
              </a:rPr>
              <a:t>예상</a:t>
            </a:r>
            <a:r>
              <a:rPr lang="en-US" altLang="ko-KR" sz="900" b="1">
                <a:latin typeface="+mn-ea"/>
              </a:rPr>
              <a:t>) </a:t>
            </a:r>
            <a:r>
              <a:rPr lang="ko-KR" altLang="en-US" sz="900" b="1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339752" y="4077072"/>
            <a:ext cx="2592288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847075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00" b="1" i="1">
                <a:solidFill>
                  <a:srgbClr val="FF0000"/>
                </a:solidFill>
                <a:latin typeface="+mn-ea"/>
              </a:rPr>
              <a:t>실제로 하게 될 업무를 상세히 작성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721941"/>
            <a:ext cx="6015987" cy="460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92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338211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 및 부정근로 예방 교육 이수보고서를 작성하고 홈페이지에 제출할 경우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7030A0"/>
                  </a:solidFill>
                  <a:latin typeface="+mn-ea"/>
                </a:rPr>
                <a:t>교육사진 첨부 필수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최소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이상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예방교육 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국가근로장학금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근로장학관리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교육이수보고서관리</a:t>
              </a:r>
              <a:endParaRPr lang="ko-KR" altLang="en-US" sz="160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735" y="2564908"/>
            <a:ext cx="2815228" cy="3686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그룹 8"/>
          <p:cNvGrpSpPr/>
          <p:nvPr/>
        </p:nvGrpSpPr>
        <p:grpSpPr>
          <a:xfrm>
            <a:off x="394521" y="3092936"/>
            <a:ext cx="5381199" cy="2363978"/>
            <a:chOff x="394521" y="3092936"/>
            <a:chExt cx="5381199" cy="2363978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521" y="3092936"/>
              <a:ext cx="5365735" cy="22310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4704914" y="4989829"/>
              <a:ext cx="476567" cy="14671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4" name="타원 23"/>
            <p:cNvSpPr>
              <a:spLocks noChangeArrowheads="1"/>
            </p:cNvSpPr>
            <p:nvPr/>
          </p:nvSpPr>
          <p:spPr bwMode="auto">
            <a:xfrm>
              <a:off x="4420914" y="4941768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5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4948044" y="4993176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직사각형 30"/>
            <p:cNvSpPr/>
            <p:nvPr/>
          </p:nvSpPr>
          <p:spPr>
            <a:xfrm>
              <a:off x="1862167" y="4869160"/>
              <a:ext cx="1341681" cy="226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624" b="41452"/>
            <a:stretch/>
          </p:blipFill>
          <p:spPr bwMode="auto">
            <a:xfrm>
              <a:off x="394521" y="3092936"/>
              <a:ext cx="5381199" cy="1263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021352" y="4600178"/>
              <a:ext cx="287259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2018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81203" y="4600178"/>
              <a:ext cx="21031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2053755" y="462938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696509" y="462176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29" name="모서리가 둥근 사각형 설명선 28"/>
            <p:cNvSpPr/>
            <p:nvPr/>
          </p:nvSpPr>
          <p:spPr>
            <a:xfrm>
              <a:off x="3109274" y="4256028"/>
              <a:ext cx="2016225" cy="454897"/>
            </a:xfrm>
            <a:prstGeom prst="wedgeRoundRectCallout">
              <a:avLst>
                <a:gd name="adj1" fmla="val 38369"/>
                <a:gd name="adj2" fmla="val 8663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양식을 </a:t>
              </a:r>
              <a:r>
                <a:rPr lang="ko-KR" altLang="en-US" sz="900" b="1" dirty="0" err="1" smtClean="0">
                  <a:latin typeface="+mn-ea"/>
                </a:rPr>
                <a:t>다운로드하여</a:t>
              </a:r>
              <a:r>
                <a:rPr lang="ko-KR" altLang="en-US" sz="900" b="1" dirty="0" smtClean="0">
                  <a:latin typeface="+mn-ea"/>
                </a:rPr>
                <a:t> </a:t>
              </a:r>
              <a:r>
                <a:rPr lang="ko-KR" altLang="en-US" sz="900" b="1" dirty="0" err="1" smtClean="0">
                  <a:latin typeface="+mn-ea"/>
                </a:rPr>
                <a:t>근로지에서</a:t>
              </a:r>
              <a:r>
                <a:rPr lang="en-US" altLang="ko-KR" sz="900" b="1" dirty="0" smtClean="0">
                  <a:latin typeface="+mn-ea"/>
                </a:rPr>
                <a:t/>
              </a:r>
              <a:br>
                <a:rPr lang="en-US" altLang="ko-KR" sz="900" b="1" dirty="0" smtClean="0">
                  <a:latin typeface="+mn-ea"/>
                </a:rPr>
              </a:br>
              <a:r>
                <a:rPr lang="ko-KR" altLang="en-US" sz="900" b="1" dirty="0" smtClean="0">
                  <a:latin typeface="+mn-ea"/>
                </a:rPr>
                <a:t>받은 교육내용을 작성하여 업로드</a:t>
              </a:r>
            </a:p>
          </p:txBody>
        </p:sp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4146364"/>
              <a:ext cx="964784" cy="1996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64257" b="56340"/>
            <a:stretch/>
          </p:blipFill>
          <p:spPr bwMode="auto">
            <a:xfrm>
              <a:off x="1259632" y="4151279"/>
              <a:ext cx="963170" cy="187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325" y="3336185"/>
              <a:ext cx="1751969" cy="3088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직사각형 37"/>
            <p:cNvSpPr/>
            <p:nvPr/>
          </p:nvSpPr>
          <p:spPr>
            <a:xfrm>
              <a:off x="1070909" y="4631525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468403" y="4629387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242069" y="4166302"/>
              <a:ext cx="210703" cy="16461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699495" y="4184726"/>
              <a:ext cx="162672" cy="126973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483476"/>
            <a:ext cx="1068962" cy="50635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1203" y="4600178"/>
            <a:ext cx="210315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25" y="3336185"/>
            <a:ext cx="1751969" cy="308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1070909" y="4631525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54627" y="4620667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4247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err="1" smtClean="0">
                  <a:solidFill>
                    <a:srgbClr val="D341A9"/>
                  </a:solidFill>
                  <a:latin typeface="+mn-ea"/>
                </a:rPr>
                <a:t>출되근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 전후 즉시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출근부 입력해야 함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-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출근과 동시에 출근 버튼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퇴근과 동시에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퇴근버튼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누를 것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-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 후 홈페이지에서 출근부 입력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err="1" smtClean="0">
                  <a:solidFill>
                    <a:srgbClr val="D341A9"/>
                  </a:solidFill>
                  <a:latin typeface="+mn-ea"/>
                </a:rPr>
                <a:t>근로학생은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 근로 당일 이후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입력하지 않은 시간에 대해서는 장학금을 받을 수 없음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20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 근로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학업시간표에 등록한 시간에 근로한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내용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본인 입력이 인정되지 않으며 출근부 입력 또한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24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20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en-US" altLang="ko-KR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봉사유형은  근로장학생이 수혜대학생과 동일 학업시간에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수업지원을 위한 근로활동이 가능하나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본인 입력이 불가하므로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소속대학 담당자 또는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근로기관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담당자가 등록 가능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400" b="1" spc="-3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400" b="1" spc="-3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200" b="1" spc="-30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4756087"/>
            <a:chOff x="1259632" y="1534622"/>
            <a:chExt cx="7579592" cy="4756087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4756087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38576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불가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30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분 단위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입력가능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(∵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시급단가 적용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</a:t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근로지 담당자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장학생이 작성한 출근부를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해당월의 출근부가 인정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   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되어야 대학은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 및 장학생은 근로지 배정 후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이와 같은 내용을 근로지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당자에게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재확인 안내 부탁 드립니다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유의사항</a:t>
              </a: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30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국가근로장학금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근로장학관리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출근부관리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출근부를 입력할</a:t>
            </a:r>
          </a:p>
          <a:p>
            <a:pPr algn="ctr">
              <a:defRPr/>
            </a:pPr>
            <a:r>
              <a:rPr lang="ko-KR" altLang="en-US" sz="900" b="1">
                <a:latin typeface="+mn-ea"/>
              </a:rPr>
              <a:t>근로지를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115616" y="2564904"/>
            <a:ext cx="6924137" cy="1510260"/>
            <a:chOff x="1115616" y="2564904"/>
            <a:chExt cx="6924137" cy="151026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/>
            <a:srcRect l="6320" t="19940" r="4800" b="44270"/>
            <a:stretch>
              <a:fillRect/>
            </a:stretch>
          </p:blipFill>
          <p:spPr>
            <a:xfrm>
              <a:off x="1115616" y="2564904"/>
              <a:ext cx="6924137" cy="1510260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2222304" y="3794618"/>
              <a:ext cx="2520280" cy="26487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28" name="직사각형 27"/>
          <p:cNvSpPr/>
          <p:nvPr/>
        </p:nvSpPr>
        <p:spPr>
          <a:xfrm>
            <a:off x="2242397" y="3813850"/>
            <a:ext cx="272719" cy="184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867718" y="3820068"/>
            <a:ext cx="95919" cy="178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79367" y="3816321"/>
            <a:ext cx="635302" cy="235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6"/>
          <a:srcRect l="1250" r="3050" b="94240"/>
          <a:stretch>
            <a:fillRect/>
          </a:stretch>
        </p:blipFill>
        <p:spPr>
          <a:xfrm>
            <a:off x="1115616" y="2564904"/>
            <a:ext cx="6924137" cy="25198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31</a:t>
            </a:fld>
            <a:endParaRPr lang="en-US" altLang="en-US"/>
          </a:p>
        </p:txBody>
      </p:sp>
      <p:pic>
        <p:nvPicPr>
          <p:cNvPr id="7171" name="그림 7170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180528" y="2636912"/>
            <a:ext cx="8711952" cy="3596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>
                    <a:solidFill>
                      <a:prstClr val="white"/>
                    </a:solidFill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b="1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달력에서 근로날짜 클릭하여</a:t>
              </a:r>
            </a:p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32</a:t>
            </a:fld>
            <a:endParaRPr lang="en-US" altLang="en-US"/>
          </a:p>
        </p:txBody>
      </p:sp>
      <p:pic>
        <p:nvPicPr>
          <p:cNvPr id="8196" name="그림 819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79512" y="2060848"/>
            <a:ext cx="8784976" cy="43924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rot="18807330">
            <a:off x="1863793" y="3055700"/>
            <a:ext cx="483966" cy="44351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9" name="직사각형 18"/>
          <p:cNvSpPr>
            <a:spLocks noChangeArrowheads="1"/>
          </p:cNvSpPr>
          <p:nvPr/>
        </p:nvSpPr>
        <p:spPr>
          <a:xfrm>
            <a:off x="1629683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 eaLnBrk="0" hangingPunct="0">
              <a:defRPr/>
            </a:pPr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4392391" y="474742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 eaLnBrk="0" hangingPunct="0">
                <a:defRPr/>
              </a:pPr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sp>
        <p:nvSpPr>
          <p:cNvPr id="38" name="타원 37"/>
          <p:cNvSpPr>
            <a:spLocks noChangeArrowheads="1"/>
          </p:cNvSpPr>
          <p:nvPr/>
        </p:nvSpPr>
        <p:spPr>
          <a:xfrm>
            <a:off x="1496719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>
          <a:xfrm>
            <a:off x="4283110" y="460058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>
          <a:xfrm>
            <a:off x="6682741" y="397803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863362" y="2333654"/>
            <a:ext cx="2254806" cy="35867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0" name="직사각형 39"/>
          <p:cNvSpPr/>
          <p:nvPr/>
        </p:nvSpPr>
        <p:spPr>
          <a:xfrm>
            <a:off x="827584" y="2302117"/>
            <a:ext cx="2290583" cy="3618329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46614" y="3074182"/>
            <a:ext cx="491795" cy="1551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746614" y="2865736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881111" y="2348880"/>
            <a:ext cx="2155368" cy="355716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1" name="직사각형 50"/>
          <p:cNvSpPr/>
          <p:nvPr/>
        </p:nvSpPr>
        <p:spPr>
          <a:xfrm>
            <a:off x="5860329" y="2348881"/>
            <a:ext cx="2176150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6626585" y="5785979"/>
            <a:ext cx="1698000" cy="436927"/>
            <a:chOff x="5698160" y="1119954"/>
            <a:chExt cx="2551651" cy="655390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5698160" y="1229466"/>
              <a:ext cx="2437835" cy="545878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796813" y="1344606"/>
              <a:ext cx="2452998" cy="3693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메인 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&gt;&gt;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장학금 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&gt;&gt;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출근부등록</a:t>
              </a:r>
              <a:endParaRPr lang="ko-KR" altLang="en-US" sz="1000" spc="-100"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/>
                <a:ea typeface="한컴 윤고딕 230"/>
              </a:endParaRPr>
            </a:p>
          </p:txBody>
        </p:sp>
        <p:sp>
          <p:nvSpPr>
            <p:cNvPr id="55" name="이등변 삼각형 54"/>
            <p:cNvSpPr/>
            <p:nvPr/>
          </p:nvSpPr>
          <p:spPr>
            <a:xfrm>
              <a:off x="6079046" y="111995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6775939" y="5251041"/>
            <a:ext cx="348599" cy="5209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6724803" y="503788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pic>
        <p:nvPicPr>
          <p:cNvPr id="58" name="Picture 5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358672" y="2348881"/>
            <a:ext cx="2232000" cy="360127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9" name="직사각형 58"/>
          <p:cNvSpPr/>
          <p:nvPr/>
        </p:nvSpPr>
        <p:spPr>
          <a:xfrm flipV="1">
            <a:off x="3590309" y="2720028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 flipV="1">
            <a:off x="3385111" y="2654776"/>
            <a:ext cx="782503" cy="208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3381679" y="2613968"/>
            <a:ext cx="1357781" cy="25115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n w="9525">
                <a:solidFill>
                  <a:schemeClr val="tx1">
                    <a:alpha val="0"/>
                  </a:schemeClr>
                </a:solidFill>
              </a:ln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357636" y="2363287"/>
            <a:ext cx="2238178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3409598" y="241036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1245961" y="2060848"/>
            <a:ext cx="2150654" cy="467039"/>
            <a:chOff x="5688385" y="1219959"/>
            <a:chExt cx="3231872" cy="700559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5698160" y="1229466"/>
              <a:ext cx="3128293" cy="566886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688385" y="1219959"/>
              <a:ext cx="3231872" cy="6001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플레이스토어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(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아이폰의 경우 앱스토어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)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에서</a:t>
              </a:r>
            </a:p>
            <a:p>
              <a:pPr lvl="0">
                <a:defRPr/>
              </a:pP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‘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한국장학재단 출근부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’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 검색 후 앱 설치</a:t>
              </a:r>
            </a:p>
          </p:txBody>
        </p:sp>
        <p:sp>
          <p:nvSpPr>
            <p:cNvPr id="67" name="이등변 삼각형 66"/>
            <p:cNvSpPr/>
            <p:nvPr/>
          </p:nvSpPr>
          <p:spPr>
            <a:xfrm rot="10800000">
              <a:off x="6079046" y="1818584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33</a:t>
            </a:fld>
            <a:endParaRPr lang="en-US" altLang="en-US"/>
          </a:p>
        </p:txBody>
      </p:sp>
      <p:pic>
        <p:nvPicPr>
          <p:cNvPr id="68" name="그림 6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396552" y="1988840"/>
            <a:ext cx="8423920" cy="44644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pic>
        <p:nvPicPr>
          <p:cNvPr id="32" name="Picture 3" descr="C:\Users\p_neo06\Desktop\구세영\화면캡쳐\출근부등록02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563889" y="2366762"/>
            <a:ext cx="2346982" cy="3500986"/>
          </a:xfrm>
          <a:prstGeom prst="rect">
            <a:avLst/>
          </a:prstGeom>
          <a:noFill/>
        </p:spPr>
      </p:pic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6" tIns="27793" rIns="55586" bIns="27793" anchor="ctr"/>
            <a:lstStyle/>
            <a:p>
              <a:pPr algn="ctr">
                <a:defRPr/>
              </a:pPr>
              <a:r>
                <a:rPr lang="en-US" altLang="ko-KR" sz="900">
                  <a:ln w="9525">
                    <a:solidFill>
                      <a:srgbClr val="FF0000">
                        <a:alpha val="0"/>
                      </a:srgbClr>
                    </a:solidFill>
                  </a:ln>
                  <a:latin typeface="Arial"/>
                  <a:cs typeface="Arial"/>
                </a:rPr>
                <a:t>1</a:t>
              </a:r>
              <a:endParaRPr lang="ko-KR" altLang="en-US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359697" y="1312893"/>
              <a:ext cx="1850448" cy="2338694"/>
            </a:xfrm>
            <a:prstGeom prst="rect">
              <a:avLst/>
            </a:prstGeom>
            <a:noFill/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800">
                  <a:solidFill>
                    <a:schemeClr val="tx1"/>
                  </a:solidFill>
                  <a:latin typeface="맑은 고딕"/>
                  <a:ea typeface="맑은 고딕"/>
                </a:rPr>
                <a:t>출근부 등록</a:t>
              </a: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80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50">
                  <a:solidFill>
                    <a:schemeClr val="tx1"/>
                  </a:solidFill>
                  <a:latin typeface="맑은 고딕"/>
                  <a:ea typeface="맑은 고딕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다문화</a:t>
              </a:r>
              <a:r>
                <a:rPr lang="en-US" altLang="ko-KR" sz="700">
                  <a:solidFill>
                    <a:schemeClr val="tx1"/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탈북학생 멘토링</a:t>
              </a: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80">
                  <a:solidFill>
                    <a:schemeClr val="tx1"/>
                  </a:solidFill>
                  <a:latin typeface="맑은 고딕"/>
                  <a:ea typeface="맑은 고딕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00">
                  <a:solidFill>
                    <a:srgbClr val="002060"/>
                  </a:solidFill>
                  <a:latin typeface="맑은 고딕"/>
                  <a:ea typeface="맑은 고딕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9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근로 일자 선택</a:t>
              </a: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750">
                <a:solidFill>
                  <a:schemeClr val="accent5">
                    <a:lumMod val="75000"/>
                  </a:schemeClr>
                </a:solidFill>
                <a:latin typeface="맑은 고딕"/>
                <a:ea typeface="맑은 고딕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700">
                <a:solidFill>
                  <a:schemeClr val="tx1"/>
                </a:solidFill>
                <a:latin typeface="맑은 고딕"/>
                <a:ea typeface="맑은 고딕"/>
              </a:rPr>
              <a:t>20xx</a:t>
            </a:r>
            <a:endParaRPr lang="ko-KR" altLang="en-US" sz="7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600">
                <a:solidFill>
                  <a:schemeClr val="tx1"/>
                </a:solidFill>
                <a:latin typeface="맑은 고딕"/>
                <a:ea typeface="맑은 고딕"/>
              </a:rPr>
              <a:t>x</a:t>
            </a:r>
            <a:endParaRPr lang="ko-KR" altLang="en-US" sz="6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800">
                <a:solidFill>
                  <a:schemeClr val="tx1"/>
                </a:solidFill>
                <a:latin typeface="맑은 고딕"/>
                <a:ea typeface="맑은 고딕"/>
              </a:rPr>
              <a:t>출근부 등록</a:t>
            </a: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년도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,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월 선택</a:t>
              </a:r>
            </a:p>
          </p:txBody>
        </p:sp>
      </p:grpSp>
      <p:pic>
        <p:nvPicPr>
          <p:cNvPr id="70" name="Picture 3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113450" y="2348880"/>
            <a:ext cx="2346982" cy="35283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135542" y="2406647"/>
            <a:ext cx="2277976" cy="29734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4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563888" y="2372325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6113450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34</a:t>
            </a:fld>
            <a:endParaRPr lang="en-US" altLang="en-US"/>
          </a:p>
        </p:txBody>
      </p:sp>
      <p:pic>
        <p:nvPicPr>
          <p:cNvPr id="80" name="그림 79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252536" y="2023712"/>
            <a:ext cx="8639944" cy="41415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6" tIns="27793" rIns="55586" bIns="27793" anchor="ctr"/>
            <a:lstStyle/>
            <a:p>
              <a:pPr algn="ctr">
                <a:defRPr/>
              </a:pPr>
              <a:r>
                <a:rPr lang="en-US" altLang="ko-KR" sz="900">
                  <a:ln w="9525">
                    <a:solidFill>
                      <a:srgbClr val="FF0000">
                        <a:alpha val="0"/>
                      </a:srgbClr>
                    </a:solidFill>
                  </a:ln>
                  <a:latin typeface="Arial"/>
                  <a:cs typeface="Arial"/>
                </a:rPr>
                <a:t>1</a:t>
              </a:r>
              <a:endParaRPr lang="ko-KR" altLang="en-US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359697" y="1312893"/>
              <a:ext cx="1850448" cy="2338694"/>
            </a:xfrm>
            <a:prstGeom prst="rect">
              <a:avLst/>
            </a:prstGeom>
            <a:noFill/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800">
                  <a:solidFill>
                    <a:schemeClr val="tx1"/>
                  </a:solidFill>
                  <a:latin typeface="맑은 고딕"/>
                  <a:ea typeface="맑은 고딕"/>
                </a:rPr>
                <a:t>출근부 등록</a:t>
              </a: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80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50">
                  <a:solidFill>
                    <a:schemeClr val="tx1"/>
                  </a:solidFill>
                  <a:latin typeface="맑은 고딕"/>
                  <a:ea typeface="맑은 고딕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다문화</a:t>
              </a:r>
              <a:r>
                <a:rPr lang="en-US" altLang="ko-KR" sz="700">
                  <a:solidFill>
                    <a:schemeClr val="tx1"/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탈북학생 멘토링</a:t>
              </a: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80">
                  <a:solidFill>
                    <a:schemeClr val="tx1"/>
                  </a:solidFill>
                  <a:latin typeface="맑은 고딕"/>
                  <a:ea typeface="맑은 고딕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00">
                  <a:solidFill>
                    <a:srgbClr val="002060"/>
                  </a:solidFill>
                  <a:latin typeface="맑은 고딕"/>
                  <a:ea typeface="맑은 고딕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9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근로 일자 선택</a:t>
              </a: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750">
                <a:solidFill>
                  <a:schemeClr val="accent5">
                    <a:lumMod val="75000"/>
                  </a:schemeClr>
                </a:solidFill>
                <a:latin typeface="맑은 고딕"/>
                <a:ea typeface="맑은 고딕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700">
                <a:solidFill>
                  <a:schemeClr val="tx1"/>
                </a:solidFill>
                <a:latin typeface="맑은 고딕"/>
                <a:ea typeface="맑은 고딕"/>
              </a:rPr>
              <a:t>20xx</a:t>
            </a:r>
            <a:endParaRPr lang="ko-KR" altLang="en-US" sz="7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600">
                <a:solidFill>
                  <a:schemeClr val="tx1"/>
                </a:solidFill>
                <a:latin typeface="맑은 고딕"/>
                <a:ea typeface="맑은 고딕"/>
              </a:rPr>
              <a:t>x</a:t>
            </a:r>
            <a:endParaRPr lang="ko-KR" altLang="en-US" sz="6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800">
                <a:solidFill>
                  <a:schemeClr val="tx1"/>
                </a:solidFill>
                <a:latin typeface="맑은 고딕"/>
                <a:ea typeface="맑은 고딕"/>
              </a:rPr>
              <a:t>출근부 등록</a:t>
            </a: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년도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,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월 선택</a:t>
              </a:r>
            </a:p>
          </p:txBody>
        </p:sp>
      </p:grpSp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4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35</a:t>
            </a:fld>
            <a:endParaRPr lang="en-US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08" y="1863166"/>
            <a:ext cx="8832952" cy="437114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187" y="1936614"/>
            <a:ext cx="3780006" cy="1905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2128" y="1953319"/>
            <a:ext cx="3812450" cy="186690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877153" y="1910962"/>
            <a:ext cx="3844662" cy="4177250"/>
          </a:xfrm>
          <a:prstGeom prst="rect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4929916" y="1910962"/>
            <a:ext cx="3844662" cy="4177250"/>
          </a:xfrm>
          <a:prstGeom prst="rect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123728" y="2266741"/>
            <a:ext cx="528973" cy="1574874"/>
          </a:xfrm>
          <a:prstGeom prst="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6134241" y="2209979"/>
            <a:ext cx="1913751" cy="1574874"/>
          </a:xfrm>
          <a:prstGeom prst="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3351" y="3971447"/>
            <a:ext cx="28119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o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잘못된 출근부 예시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- </a:t>
            </a:r>
            <a:r>
              <a:rPr lang="ko-KR" altLang="en-US" sz="1400" dirty="0" err="1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근로내용이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매일 똑같음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- </a:t>
            </a:r>
            <a:r>
              <a:rPr lang="ko-KR" altLang="en-US" sz="1400" dirty="0" err="1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근로내용이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5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자 미만</a:t>
            </a:r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417108" y="3974150"/>
            <a:ext cx="500649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o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잘된 출근부 예시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                   -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 내용이 매일 다름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                   -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 내용이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5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자 이상 상세하게 작성</a:t>
            </a:r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</p:txBody>
      </p:sp>
    </p:spTree>
    <p:extLst>
      <p:ext uri="{BB962C8B-B14F-4D97-AF65-F5344CB8AC3E}">
        <p14:creationId xmlns:p14="http://schemas.microsoft.com/office/powerpoint/2010/main" val="37626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이럴 땐 근로를 할 수 없어요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327409" y="1844824"/>
            <a:ext cx="6556959" cy="4680520"/>
            <a:chOff x="1327409" y="1772816"/>
            <a:chExt cx="6556959" cy="4680520"/>
          </a:xfrm>
        </p:grpSpPr>
        <p:grpSp>
          <p:nvGrpSpPr>
            <p:cNvPr id="66" name="그룹 65"/>
            <p:cNvGrpSpPr/>
            <p:nvPr/>
          </p:nvGrpSpPr>
          <p:grpSpPr>
            <a:xfrm>
              <a:off x="1327409" y="1772816"/>
              <a:ext cx="3244591" cy="2324754"/>
              <a:chOff x="1327409" y="1772816"/>
              <a:chExt cx="3244591" cy="2324754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1432223" y="3449498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국가근로장학 세부사업</a:t>
                </a:r>
                <a:endParaRPr lang="en-US" altLang="ko-KR" sz="1700" b="1" dirty="0" smtClean="0">
                  <a:latin typeface="+mn-ea"/>
                </a:endParaRPr>
              </a:p>
              <a:p>
                <a:pPr algn="ctr"/>
                <a:r>
                  <a:rPr lang="ko-KR" altLang="en-US" sz="1700" b="1" dirty="0" smtClean="0">
                    <a:latin typeface="+mn-ea"/>
                  </a:rPr>
                  <a:t>동시참여불가</a:t>
                </a:r>
                <a:endParaRPr lang="ko-KR" altLang="en-US" sz="1700" b="1" dirty="0">
                  <a:latin typeface="+mn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6200000">
                <a:off x="2540454" y="2820679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688816" y="2381550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grpSp>
            <p:nvGrpSpPr>
              <p:cNvPr id="50" name="그룹 49"/>
              <p:cNvGrpSpPr/>
              <p:nvPr/>
            </p:nvGrpSpPr>
            <p:grpSpPr>
              <a:xfrm>
                <a:off x="1904865" y="1772816"/>
                <a:ext cx="2093495" cy="1089931"/>
                <a:chOff x="1012194" y="2068780"/>
                <a:chExt cx="2093495" cy="1089931"/>
              </a:xfrm>
            </p:grpSpPr>
            <p:grpSp>
              <p:nvGrpSpPr>
                <p:cNvPr id="13" name="그룹 12"/>
                <p:cNvGrpSpPr/>
                <p:nvPr/>
              </p:nvGrpSpPr>
              <p:grpSpPr>
                <a:xfrm>
                  <a:off x="1012194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36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9" name="타원 38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0" name="그룹 39"/>
                <p:cNvGrpSpPr/>
                <p:nvPr/>
              </p:nvGrpSpPr>
              <p:grpSpPr>
                <a:xfrm>
                  <a:off x="1673556" y="2068780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" name="타원 41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3" name="그룹 42"/>
                <p:cNvGrpSpPr/>
                <p:nvPr/>
              </p:nvGrpSpPr>
              <p:grpSpPr>
                <a:xfrm>
                  <a:off x="2366809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4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5" name="타원 44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</p:grpSp>
          <p:sp>
            <p:nvSpPr>
              <p:cNvPr id="48" name="TextBox 47"/>
              <p:cNvSpPr txBox="1"/>
              <p:nvPr/>
            </p:nvSpPr>
            <p:spPr>
              <a:xfrm>
                <a:off x="2014250" y="1844824"/>
                <a:ext cx="17939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국가근로장학사업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327409" y="2256146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다문화학생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atin typeface="+mn-ea"/>
                  </a:rPr>
                  <a:t>멘토링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778079" y="2257708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대학생청소년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atin typeface="+mn-ea"/>
                  </a:rPr>
                  <a:t>교육지원사업</a:t>
                </a:r>
                <a:endParaRPr lang="ko-KR" altLang="en-US" sz="1400" b="1" dirty="0">
                  <a:latin typeface="+mn-ea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411903" y="4365104"/>
              <a:ext cx="2880320" cy="2024465"/>
              <a:chOff x="1432223" y="4428871"/>
              <a:chExt cx="2880320" cy="2024465"/>
            </a:xfrm>
          </p:grpSpPr>
          <p:sp>
            <p:nvSpPr>
              <p:cNvPr id="57" name="순서도: 지연 56"/>
              <p:cNvSpPr/>
              <p:nvPr/>
            </p:nvSpPr>
            <p:spPr>
              <a:xfrm rot="16200000">
                <a:off x="2546317" y="5175494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2694679" y="4729384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pic>
            <p:nvPicPr>
              <p:cNvPr id="5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634425" y="4428871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0" name="모서리가 둥근 직사각형 59"/>
              <p:cNvSpPr/>
              <p:nvPr/>
            </p:nvSpPr>
            <p:spPr>
              <a:xfrm>
                <a:off x="1432223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학적 상태가 </a:t>
                </a:r>
                <a:r>
                  <a:rPr lang="en-US" altLang="ko-KR" sz="1700" b="1" spc="-150" dirty="0" smtClean="0">
                    <a:latin typeface="+mn-ea"/>
                  </a:rPr>
                  <a:t>‘</a:t>
                </a:r>
                <a:r>
                  <a:rPr lang="ko-KR" altLang="en-US" sz="1700" b="1" spc="-150" dirty="0" smtClean="0">
                    <a:latin typeface="+mn-ea"/>
                  </a:rPr>
                  <a:t>재학</a:t>
                </a:r>
                <a:r>
                  <a:rPr lang="en-US" altLang="ko-KR" sz="1700" b="1" spc="-150" dirty="0" smtClean="0">
                    <a:latin typeface="+mn-ea"/>
                  </a:rPr>
                  <a:t>’</a:t>
                </a:r>
                <a:r>
                  <a:rPr lang="ko-KR" altLang="en-US" sz="1700" b="1" spc="-150" dirty="0" smtClean="0">
                    <a:latin typeface="+mn-ea"/>
                  </a:rPr>
                  <a:t>에서</a:t>
                </a:r>
                <a:endParaRPr lang="en-US" altLang="ko-KR" sz="1700" b="1" spc="-150" dirty="0" smtClean="0">
                  <a:latin typeface="+mn-ea"/>
                </a:endParaRPr>
              </a:p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휴학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자퇴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졸업 등으로 변동</a:t>
                </a:r>
                <a:endParaRPr lang="ko-KR" altLang="en-US" sz="1700" b="1" spc="-150" dirty="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5004048" y="4729774"/>
              <a:ext cx="2880320" cy="1723562"/>
              <a:chOff x="5004048" y="4729774"/>
              <a:chExt cx="2880320" cy="1723562"/>
            </a:xfrm>
          </p:grpSpPr>
          <p:sp>
            <p:nvSpPr>
              <p:cNvPr id="61" name="순서도: 지연 60"/>
              <p:cNvSpPr/>
              <p:nvPr/>
            </p:nvSpPr>
            <p:spPr>
              <a:xfrm rot="16200000">
                <a:off x="6095406" y="5175884"/>
                <a:ext cx="690540" cy="568999"/>
              </a:xfrm>
              <a:prstGeom prst="flowChartDelay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>
                <a:off x="6243768" y="4729774"/>
                <a:ext cx="405869" cy="39585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004048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부정근로</a:t>
                </a:r>
                <a:r>
                  <a:rPr lang="en-US" altLang="ko-KR" sz="1700" b="1" dirty="0" smtClean="0">
                    <a:latin typeface="+mn-ea"/>
                  </a:rPr>
                  <a:t>(</a:t>
                </a:r>
                <a:r>
                  <a:rPr lang="ko-KR" altLang="en-US" sz="1700" b="1" dirty="0" smtClean="0">
                    <a:latin typeface="+mn-ea"/>
                  </a:rPr>
                  <a:t>허위</a:t>
                </a:r>
                <a:r>
                  <a:rPr lang="en-US" altLang="ko-KR" sz="1700" b="1" dirty="0" smtClean="0">
                    <a:latin typeface="+mn-ea"/>
                  </a:rPr>
                  <a:t>/</a:t>
                </a:r>
                <a:r>
                  <a:rPr lang="ko-KR" altLang="en-US" sz="1700" b="1" dirty="0" smtClean="0">
                    <a:latin typeface="+mn-ea"/>
                  </a:rPr>
                  <a:t>대체</a:t>
                </a:r>
                <a:r>
                  <a:rPr lang="en-US" altLang="ko-KR" sz="1700" b="1" dirty="0" smtClean="0">
                    <a:latin typeface="+mn-ea"/>
                  </a:rPr>
                  <a:t>/</a:t>
                </a:r>
                <a:r>
                  <a:rPr lang="ko-KR" altLang="en-US" sz="1700" b="1" dirty="0" smtClean="0">
                    <a:latin typeface="+mn-ea"/>
                  </a:rPr>
                  <a:t>대리</a:t>
                </a:r>
                <a:r>
                  <a:rPr lang="en-US" altLang="ko-KR" sz="1700" b="1" dirty="0" smtClean="0">
                    <a:latin typeface="+mn-ea"/>
                  </a:rPr>
                  <a:t>)</a:t>
                </a:r>
                <a:endParaRPr lang="ko-KR" altLang="en-US" sz="1700" b="1" dirty="0">
                  <a:latin typeface="+mn-ea"/>
                </a:endParaRP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5047278" y="1772816"/>
              <a:ext cx="2786796" cy="2328691"/>
              <a:chOff x="5047278" y="1772816"/>
              <a:chExt cx="2786796" cy="2328691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5389984" y="1772816"/>
                <a:ext cx="2134344" cy="1482584"/>
              </a:xfrm>
              <a:prstGeom prst="rect">
                <a:avLst/>
              </a:prstGeom>
              <a:solidFill>
                <a:srgbClr val="6E57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529015" y="1894933"/>
                <a:ext cx="1868488" cy="123054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9" name="순서도: 지연 68"/>
              <p:cNvSpPr/>
              <p:nvPr/>
            </p:nvSpPr>
            <p:spPr>
              <a:xfrm rot="16200000">
                <a:off x="5755686" y="2823665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5904048" y="2377555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047278" y="3453435"/>
                <a:ext cx="2786796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수업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현장실습시간 및</a:t>
                </a:r>
                <a:r>
                  <a:rPr lang="en-US" altLang="ko-KR" sz="1700" b="1" spc="-150" dirty="0" smtClean="0">
                    <a:latin typeface="+mn-ea"/>
                  </a:rPr>
                  <a:t/>
                </a:r>
                <a:br>
                  <a:rPr lang="en-US" altLang="ko-KR" sz="1700" b="1" spc="-150" dirty="0" smtClean="0">
                    <a:latin typeface="+mn-ea"/>
                  </a:rPr>
                </a:br>
                <a:r>
                  <a:rPr lang="ko-KR" altLang="en-US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일시적 공강</a:t>
                </a:r>
                <a:r>
                  <a:rPr lang="en-US" altLang="ko-KR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휴강 </a:t>
                </a:r>
                <a:r>
                  <a:rPr lang="ko-KR" altLang="en-US" sz="1700" b="1" spc="-150" dirty="0" smtClean="0">
                    <a:latin typeface="+mn-ea"/>
                  </a:rPr>
                  <a:t>근로 불가</a:t>
                </a:r>
                <a:endParaRPr lang="ko-KR" altLang="en-US" sz="1700" b="1" spc="-150" dirty="0">
                  <a:latin typeface="+mn-ea"/>
                </a:endParaRPr>
              </a:p>
            </p:txBody>
          </p:sp>
          <p:pic>
            <p:nvPicPr>
              <p:cNvPr id="53" name="Picture 2" descr="C:\Users\pc\AppData\Local\Microsoft\Windows\Temporary Internet Files\Content.IE5\LXEX2WDT\MC900429563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5576" y="2780928"/>
                <a:ext cx="872787" cy="6376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7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7950" y="1760083"/>
            <a:ext cx="8432948" cy="3807924"/>
            <a:chOff x="107950" y="2060848"/>
            <a:chExt cx="8432948" cy="3807924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740798" y="2060848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107950" y="2124356"/>
              <a:ext cx="5112122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4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국가근로장학생 기본예절</a:t>
              </a:r>
              <a:endParaRPr lang="ko-KR" altLang="en-US" sz="24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5166735" y="2240506"/>
              <a:ext cx="2646071" cy="629022"/>
            </a:xfrm>
            <a:prstGeom prst="wedgeRoundRectCallout">
              <a:avLst>
                <a:gd name="adj1" fmla="val 55608"/>
                <a:gd name="adj2" fmla="val 26942"/>
                <a:gd name="adj3" fmla="val 16667"/>
              </a:avLst>
            </a:prstGeom>
            <a:solidFill>
              <a:srgbClr val="92D05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근로장학생은 대학의 얼굴 </a:t>
              </a:r>
              <a: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  <a:t>! </a:t>
              </a:r>
              <a:b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지킬 건 지켜요</a:t>
              </a:r>
              <a:endParaRPr lang="ko-KR" altLang="en-US" sz="16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297082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출근시간 전에 일찍 도착하여 하루 일과 계획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834830" y="3453225"/>
              <a:ext cx="7337569" cy="48232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사무실에 들어가면 직원들에게 친절히 인사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834830" y="393554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개인적인 전화나 잡담을 삼가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853744" y="44215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회사의 규정을 준수하여 단정하고 예의 바른 업무태도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820835" y="4903972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근무시간 중에는 업무 외의 행동 지양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820834" y="53863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주변을 깨끗이 정돈하고 간단한 인사 후 퇴근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38</a:t>
            </a:fld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820833" y="5567927"/>
            <a:ext cx="7337569" cy="482400"/>
          </a:xfrm>
          <a:prstGeom prst="rect">
            <a:avLst/>
          </a:prstGeom>
          <a:solidFill>
            <a:srgbClr val="C7E6A4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정해진 근무시간에는 꼭 출근할 것</a:t>
            </a:r>
            <a:endParaRPr lang="ko-KR" altLang="en-US" sz="17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4458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월말에 기관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근로지 담당자가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“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대학제출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해주어야 함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rgbClr val="FF0000"/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rgbClr val="FF0000"/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 방문 시 꼭 안내 부탁 드립니다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해외여행 및 군복무 계획된 일정이 있을 때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 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2682948"/>
            <a:chOff x="683568" y="2204864"/>
            <a:chExt cx="7488831" cy="2682948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5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해외여행 등으로 근로를 잠시 중단하게 </a:t>
              </a:r>
              <a:r>
                <a:rPr lang="ko-KR" altLang="en-US" sz="2500" b="1" dirty="0" err="1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될때</a:t>
              </a:r>
              <a:endParaRPr lang="ko-KR" altLang="en-US" sz="25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대학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말씀해주세요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9206"/>
              <a:ext cx="7337569" cy="87299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한국장학재단 홈페이지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국가근로장학금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</a:p>
            <a:p>
              <a:pPr algn="ctr"/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근로중지 사전신고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해외여행 등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)”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사전에 근로기관과 협의 및 대학 담당자에게 근로중지 안내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근로중지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사전신고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내역은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 담당자의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승인 필요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834831" y="4860263"/>
            <a:ext cx="7337569" cy="872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 담당선생님의 안내에 따라 증빙서류 제출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전자항공권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탑승권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)</a:t>
            </a:r>
          </a:p>
          <a:p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   *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이름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날짜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출도착시간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 명확하게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보여야함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   *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증빙서류 미제출시 추후 부정근로 추정대상자로 소명요청 예정 </a:t>
            </a:r>
            <a:endParaRPr lang="en-US" altLang="ko-KR" sz="1700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01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근로기관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(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)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와 가족관계일 경우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7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30360"/>
          <a:stretch/>
        </p:blipFill>
        <p:spPr bwMode="auto">
          <a:xfrm flipH="1">
            <a:off x="7358304" y="2204864"/>
            <a:ext cx="800100" cy="98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모서리가 둥근 직사각형 54"/>
          <p:cNvSpPr/>
          <p:nvPr/>
        </p:nvSpPr>
        <p:spPr>
          <a:xfrm>
            <a:off x="179512" y="2268372"/>
            <a:ext cx="4904561" cy="751892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근로기관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 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관리자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담당자</a:t>
            </a:r>
            <a:r>
              <a:rPr lang="en-US" altLang="ko-KR" sz="20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와 가족관계일 때</a:t>
            </a:r>
            <a:endParaRPr lang="ko-KR" altLang="en-US" sz="2300" b="1" dirty="0">
              <a:solidFill>
                <a:srgbClr val="0E6B90"/>
              </a:solidFill>
              <a:effectLst>
                <a:reflection blurRad="6350" stA="55000" endA="300" endPos="45500" dir="5400000" sy="-100000" algn="bl" rotWithShape="0"/>
              </a:effectLst>
              <a:latin typeface="+mn-ea"/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4860032" y="2384522"/>
            <a:ext cx="2268029" cy="629022"/>
          </a:xfrm>
          <a:prstGeom prst="wedgeRoundRectCallout">
            <a:avLst>
              <a:gd name="adj1" fmla="val 59928"/>
              <a:gd name="adj2" fmla="val -315"/>
              <a:gd name="adj3" fmla="val 16667"/>
            </a:avLst>
          </a:prstGeom>
          <a:solidFill>
            <a:srgbClr val="FFC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대학 담당선생님께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/>
            </a:r>
            <a:b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</a:br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말씀해주세요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>!</a:t>
            </a:r>
            <a:endParaRPr lang="ko-KR" altLang="en-US" sz="1700" b="1" spc="-15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834830" y="3460594"/>
            <a:ext cx="7337569" cy="87299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장학생은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매칭되거나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매칭될 가능성이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있는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근로기관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근로지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담당자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와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가족관계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배우자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직계혈족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4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촌 이내의 방계혈족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인 경우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34830" y="4347477"/>
            <a:ext cx="7337569" cy="881723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소속대학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장학담당자에게 안내</a:t>
            </a:r>
            <a:endParaRPr lang="en-US" altLang="ko-KR" sz="17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1095121" y="5163494"/>
            <a:ext cx="1404379" cy="1321608"/>
            <a:chOff x="1271540" y="5370791"/>
            <a:chExt cx="1360618" cy="1369925"/>
          </a:xfrm>
        </p:grpSpPr>
        <p:sp>
          <p:nvSpPr>
            <p:cNvPr id="41" name="타원 40"/>
            <p:cNvSpPr/>
            <p:nvPr/>
          </p:nvSpPr>
          <p:spPr>
            <a:xfrm>
              <a:off x="1271540" y="5370791"/>
              <a:ext cx="1360618" cy="1369925"/>
            </a:xfrm>
            <a:prstGeom prst="ellipse">
              <a:avLst/>
            </a:prstGeom>
            <a:solidFill>
              <a:srgbClr val="EDF7C1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45570" y="5825439"/>
              <a:ext cx="812557" cy="4147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장학생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154457" y="5678104"/>
            <a:ext cx="18473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ko-KR" altLang="en-US" sz="13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3742829" y="5201864"/>
            <a:ext cx="1521570" cy="1323480"/>
            <a:chOff x="4438218" y="5496874"/>
            <a:chExt cx="1461308" cy="1370075"/>
          </a:xfrm>
        </p:grpSpPr>
        <p:sp>
          <p:nvSpPr>
            <p:cNvPr id="45" name="타원 44"/>
            <p:cNvSpPr/>
            <p:nvPr/>
          </p:nvSpPr>
          <p:spPr>
            <a:xfrm>
              <a:off x="4496336" y="5496874"/>
              <a:ext cx="1360618" cy="1370075"/>
            </a:xfrm>
            <a:prstGeom prst="ellipse">
              <a:avLst/>
            </a:prstGeom>
            <a:solidFill>
              <a:srgbClr val="FFF1C5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438218" y="5815507"/>
              <a:ext cx="1461308" cy="7328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근로기관</a:t>
              </a:r>
              <a:endParaRPr lang="en-US" altLang="ko-KR" sz="2000" spc="-100" dirty="0" smtClean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  <a:p>
              <a:pPr algn="ctr"/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(</a:t>
              </a:r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또는 근로지</a:t>
              </a:r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)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7" name="모서리가 둥근 직사각형 46"/>
          <p:cNvSpPr/>
          <p:nvPr/>
        </p:nvSpPr>
        <p:spPr>
          <a:xfrm>
            <a:off x="5632952" y="5373216"/>
            <a:ext cx="2106598" cy="963849"/>
          </a:xfrm>
          <a:prstGeom prst="roundRect">
            <a:avLst>
              <a:gd name="adj" fmla="val 10997"/>
            </a:avLst>
          </a:prstGeom>
          <a:solidFill>
            <a:schemeClr val="accent1">
              <a:lumMod val="60000"/>
              <a:lumOff val="40000"/>
              <a:alpha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5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이해관계일 경우</a:t>
            </a:r>
            <a:endParaRPr lang="en-US" altLang="ko-KR" sz="25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2500" b="1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rgbClr val="FF000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근로 불가</a:t>
            </a:r>
          </a:p>
        </p:txBody>
      </p:sp>
      <p:grpSp>
        <p:nvGrpSpPr>
          <p:cNvPr id="48" name="그룹 47"/>
          <p:cNvGrpSpPr/>
          <p:nvPr/>
        </p:nvGrpSpPr>
        <p:grpSpPr>
          <a:xfrm>
            <a:off x="2622485" y="5792644"/>
            <a:ext cx="1020752" cy="245463"/>
            <a:chOff x="1638033" y="3139883"/>
            <a:chExt cx="614321" cy="245463"/>
          </a:xfrm>
        </p:grpSpPr>
        <p:sp>
          <p:nvSpPr>
            <p:cNvPr id="50" name="오른쪽 화살표 49"/>
            <p:cNvSpPr/>
            <p:nvPr/>
          </p:nvSpPr>
          <p:spPr>
            <a:xfrm>
              <a:off x="1746300" y="3142483"/>
              <a:ext cx="506054" cy="238469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1" name="오른쪽 화살표 50"/>
            <p:cNvSpPr/>
            <p:nvPr/>
          </p:nvSpPr>
          <p:spPr>
            <a:xfrm flipH="1">
              <a:off x="1638033" y="3139883"/>
              <a:ext cx="540311" cy="245463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 rot="2652671">
            <a:off x="2771471" y="5858926"/>
            <a:ext cx="740183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 rot="18686547">
            <a:off x="2766252" y="5848288"/>
            <a:ext cx="733219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9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26" name="순서도: 대체 처리 2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8" name="순서도: 병합 2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부정근로란 </a:t>
            </a:r>
            <a:r>
              <a:rPr lang="en-US" altLang="ko-KR" sz="3200" b="1" spc="-300" dirty="0" smtClean="0">
                <a:solidFill>
                  <a:srgbClr val="0E6B90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439652" y="2204864"/>
            <a:ext cx="6804756" cy="3510439"/>
            <a:chOff x="1439652" y="2204864"/>
            <a:chExt cx="6804756" cy="3510439"/>
          </a:xfrm>
        </p:grpSpPr>
        <p:sp>
          <p:nvSpPr>
            <p:cNvPr id="20" name="순서도: 대체 처리 19"/>
            <p:cNvSpPr/>
            <p:nvPr/>
          </p:nvSpPr>
          <p:spPr>
            <a:xfrm>
              <a:off x="1439652" y="2204864"/>
              <a:ext cx="6804756" cy="1296144"/>
            </a:xfrm>
            <a:prstGeom prst="flowChartAlternateProcess">
              <a:avLst/>
            </a:prstGeom>
            <a:noFill/>
            <a:ln w="28575">
              <a:solidFill>
                <a:srgbClr val="0E6B9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출근부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입력 시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장학생 본인이 실제로 근로한</a:t>
              </a:r>
              <a:endParaRPr lang="en-US" altLang="ko-KR" sz="24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날짜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및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시간과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다르게 </a:t>
              </a:r>
              <a:r>
                <a:rPr lang="ko-KR" altLang="en-US" sz="2400" b="1" spc="-300" dirty="0">
                  <a:solidFill>
                    <a:srgbClr val="0F749D"/>
                  </a:solidFill>
                  <a:latin typeface="+mn-ea"/>
                </a:rPr>
                <a:t>허위로 입력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한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경우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6967065" y="4221088"/>
              <a:ext cx="1224943" cy="1494215"/>
              <a:chOff x="6661838" y="4365104"/>
              <a:chExt cx="1640410" cy="1656184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661838" y="4365104"/>
                <a:ext cx="1640410" cy="1656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6948264" y="4509120"/>
                <a:ext cx="43204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1979712" y="4342648"/>
              <a:ext cx="4439186" cy="1372655"/>
              <a:chOff x="1979712" y="4342648"/>
              <a:chExt cx="4439186" cy="1372655"/>
            </a:xfrm>
          </p:grpSpPr>
          <p:sp>
            <p:nvSpPr>
              <p:cNvPr id="30" name="타원 29"/>
              <p:cNvSpPr/>
              <p:nvPr/>
            </p:nvSpPr>
            <p:spPr>
              <a:xfrm>
                <a:off x="1979712" y="4342648"/>
                <a:ext cx="1351302" cy="137265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허위근로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3555428" y="4342648"/>
                <a:ext cx="1351302" cy="13726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대체근로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067596" y="4342648"/>
                <a:ext cx="1351302" cy="1372655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대리근로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</p:grpSp>
      </p:grpSp>
      <p:sp>
        <p:nvSpPr>
          <p:cNvPr id="3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00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산학협력단에서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교내근로장학생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A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군은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근로시간에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친구들과 놀러 나가거나 가족들과 해외여행을 가는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등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실제로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근로는 하지 않고 출근부만 기록해 장학금을 받고 있었다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600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A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군은 근로는 하지 않았음에도 출근부에 </a:t>
              </a:r>
              <a:r>
                <a:rPr lang="ko-KR" altLang="en-US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근로시간을 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입력하여 장학금을 받은 </a:t>
              </a:r>
              <a:r>
                <a:rPr lang="ko-KR" altLang="en-US" sz="1600" b="1" u="sng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허위근로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dirty="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근로를 하지 않고 출근부에 근로시간을 입력하는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235361" y="2237293"/>
              <a:ext cx="982802" cy="99833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허위근로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26761" y="5229200"/>
              <a:ext cx="6391631" cy="86409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장학금 환수 및 확정일로부터 해당학기를 포함하여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ko-KR" sz="2000" b="1" u="sng" dirty="0" smtClean="0">
                  <a:solidFill>
                    <a:schemeClr val="bg1"/>
                  </a:solidFill>
                  <a:latin typeface="+mn-ea"/>
                </a:rPr>
                <a:t>4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개 학기 근로 </a:t>
              </a:r>
              <a:r>
                <a:rPr lang="ko-KR" altLang="en-US" sz="2000" b="1" u="sng" dirty="0">
                  <a:solidFill>
                    <a:schemeClr val="bg1"/>
                  </a:solidFill>
                  <a:latin typeface="+mn-ea"/>
                </a:rPr>
                <a:t>참여 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제한</a:t>
              </a:r>
              <a:endParaRPr lang="en-US" altLang="ko-KR" sz="2000" b="1" u="sng" dirty="0" smtClean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 smtClean="0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 smtClean="0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 전체 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38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0" name="순서도: 대체 처리 3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1" name="순서도: 병합 4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547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0" y="5229200"/>
              <a:ext cx="6391632" cy="86409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해당 학기를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포함하여 </a:t>
              </a:r>
              <a:r>
                <a:rPr lang="en-US" altLang="ko-KR" sz="2000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개 </a:t>
              </a:r>
              <a:r>
                <a:rPr lang="ko-KR" altLang="en-US" sz="2000" b="1" u="sng" dirty="0">
                  <a:solidFill>
                    <a:schemeClr val="bg1"/>
                  </a:solidFill>
                  <a:latin typeface="+mn-ea"/>
                </a:rPr>
                <a:t>학기 근로 참여 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제한</a:t>
              </a:r>
              <a:endParaRPr lang="en-US" altLang="ko-KR" sz="2000" b="1" u="sng" spc="-300" dirty="0" smtClean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2000" b="1" u="sng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tx1"/>
                  </a:solidFill>
                  <a:latin typeface="+mn-ea"/>
                </a:rPr>
                <a:t>         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☆☆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학생지원과에서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P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군은 학교행사 준비로 바쁜 기간에 밤늦게 까지 학기 중 주당 최대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시간인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20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시간을 넘겨 근무를 하였고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출근부에는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초과시간을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다음주에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근로한 것으로 입력하고 실제로 해당 시간에는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근로를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하지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않았다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200" b="1" spc="-3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P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군은 입력한 출근부 시간이 아닌 다른 </a:t>
              </a:r>
              <a:r>
                <a:rPr lang="ko-KR" altLang="en-US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시간에 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근로한 </a:t>
              </a:r>
              <a:r>
                <a:rPr lang="ko-KR" altLang="en-US" sz="1600" b="1" u="sng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대체근로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</a:t>
              </a:r>
              <a:endParaRPr lang="ko-KR" altLang="en-US" sz="1600" b="1" spc="-300" dirty="0">
                <a:solidFill>
                  <a:schemeClr val="accent6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출근부에 입력한 시간과 다른 시간에 근로하는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8" name="타원 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대체근로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 장학금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환수 및 </a:t>
              </a:r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근로장학생과 대리근로자 모두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해당학기를 포함하여 </a:t>
              </a:r>
              <a:r>
                <a:rPr lang="en-US" altLang="ko-KR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err="1" smtClean="0">
                  <a:solidFill>
                    <a:schemeClr val="bg1"/>
                  </a:solidFill>
                  <a:latin typeface="+mn-ea"/>
                </a:rPr>
                <a:t>개학기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 근로참여제한</a:t>
              </a:r>
              <a:endParaRPr lang="en-US" altLang="ko-KR" sz="2000" b="1" u="sng" dirty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 장학금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환수 및 </a:t>
              </a:r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근로장학생과 대리근로자 모두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해당학기를 포함하여 </a:t>
              </a:r>
              <a:r>
                <a:rPr lang="en-US" altLang="ko-KR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err="1" smtClean="0">
                  <a:solidFill>
                    <a:schemeClr val="bg1"/>
                  </a:solidFill>
                  <a:latin typeface="+mn-ea"/>
                </a:rPr>
                <a:t>개학기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 근로참여제한</a:t>
              </a:r>
              <a:endParaRPr lang="en-US" altLang="ko-KR" sz="2000" b="1" u="sng" dirty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46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844824"/>
            <a:ext cx="8118962" cy="469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7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사고 예방</a:t>
            </a:r>
            <a:r>
              <a:rPr lang="en-US" altLang="ko-K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및 처리절차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예방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611560" y="1414829"/>
            <a:ext cx="8133315" cy="5038507"/>
            <a:chOff x="611560" y="1414829"/>
            <a:chExt cx="8133315" cy="503850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652" b="-1"/>
            <a:stretch/>
          </p:blipFill>
          <p:spPr>
            <a:xfrm>
              <a:off x="5796136" y="1414829"/>
              <a:ext cx="2948739" cy="4750475"/>
            </a:xfrm>
            <a:prstGeom prst="rect">
              <a:avLst/>
            </a:prstGeom>
          </p:spPr>
        </p:pic>
        <p:sp>
          <p:nvSpPr>
            <p:cNvPr id="18" name="육각형 17"/>
            <p:cNvSpPr/>
            <p:nvPr/>
          </p:nvSpPr>
          <p:spPr>
            <a:xfrm>
              <a:off x="899592" y="2276872"/>
              <a:ext cx="2232248" cy="1152128"/>
            </a:xfrm>
            <a:prstGeom prst="hexagon">
              <a:avLst/>
            </a:prstGeom>
            <a:solidFill>
              <a:srgbClr val="37D4F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안전규칙 준수</a:t>
              </a:r>
              <a:endParaRPr lang="ko-KR" altLang="en-US" sz="2000" b="1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2" name="육각형 31"/>
            <p:cNvSpPr/>
            <p:nvPr/>
          </p:nvSpPr>
          <p:spPr>
            <a:xfrm>
              <a:off x="3023828" y="2884938"/>
              <a:ext cx="2232248" cy="1152128"/>
            </a:xfrm>
            <a:prstGeom prst="hexagon">
              <a:avLst/>
            </a:prstGeom>
            <a:solidFill>
              <a:srgbClr val="2BB5EB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정기적인 </a:t>
              </a:r>
              <a:r>
                <a:rPr lang="ko-KR" altLang="en-US" sz="2000" b="1" spc="-300" dirty="0" err="1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스트레칭을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통한 질환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예방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3" name="육각형 32"/>
            <p:cNvSpPr/>
            <p:nvPr/>
          </p:nvSpPr>
          <p:spPr>
            <a:xfrm>
              <a:off x="899592" y="3576480"/>
              <a:ext cx="2232248" cy="1152128"/>
            </a:xfrm>
            <a:prstGeom prst="hexagon">
              <a:avLst/>
            </a:prstGeom>
            <a:solidFill>
              <a:srgbClr val="1182A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잠재적</a:t>
              </a:r>
              <a:endPara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위험요소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제거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육각형 33"/>
            <p:cNvSpPr/>
            <p:nvPr/>
          </p:nvSpPr>
          <p:spPr>
            <a:xfrm>
              <a:off x="3005548" y="4224552"/>
              <a:ext cx="2232248" cy="1152128"/>
            </a:xfrm>
            <a:prstGeom prst="hexagon">
              <a:avLst/>
            </a:prstGeom>
            <a:solidFill>
              <a:srgbClr val="1496CA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비상구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소화기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및 </a:t>
              </a:r>
              <a:r>
                <a:rPr lang="ko-KR" altLang="en-US" sz="2000" b="1" spc="-300" dirty="0" err="1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피난로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인지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cxnSp>
          <p:nvCxnSpPr>
            <p:cNvPr id="52" name="꺾인 연결선 51"/>
            <p:cNvCxnSpPr/>
            <p:nvPr/>
          </p:nvCxnSpPr>
          <p:spPr>
            <a:xfrm flipV="1">
              <a:off x="4301692" y="2564904"/>
              <a:ext cx="1422436" cy="608066"/>
            </a:xfrm>
            <a:prstGeom prst="bentConnector3">
              <a:avLst>
                <a:gd name="adj1" fmla="val -12141"/>
              </a:avLst>
            </a:prstGeom>
            <a:ln w="28575">
              <a:solidFill>
                <a:srgbClr val="2BB5E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5724128" y="1414829"/>
              <a:ext cx="3020747" cy="4750475"/>
            </a:xfrm>
            <a:prstGeom prst="rect">
              <a:avLst/>
            </a:prstGeom>
            <a:noFill/>
            <a:ln w="28575">
              <a:solidFill>
                <a:srgbClr val="2BB5EB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28" y="5085184"/>
              <a:ext cx="2078772" cy="131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611560" y="5013176"/>
              <a:ext cx="2232248" cy="1440160"/>
            </a:xfrm>
            <a:prstGeom prst="rect">
              <a:avLst/>
            </a:prstGeom>
            <a:noFill/>
            <a:ln w="28575">
              <a:solidFill>
                <a:srgbClr val="1182A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6" name="꺾인 연결선 65"/>
            <p:cNvCxnSpPr/>
            <p:nvPr/>
          </p:nvCxnSpPr>
          <p:spPr>
            <a:xfrm rot="10800000" flipV="1">
              <a:off x="2843808" y="5381264"/>
              <a:ext cx="1277864" cy="373278"/>
            </a:xfrm>
            <a:prstGeom prst="bentConnector3">
              <a:avLst>
                <a:gd name="adj1" fmla="val 705"/>
              </a:avLst>
            </a:prstGeom>
            <a:ln w="28575">
              <a:solidFill>
                <a:srgbClr val="1182A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8" name="순서도: 대체 처리 2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29" name="순서도: 병합 2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92697" y="4159547"/>
            <a:ext cx="7839743" cy="1717725"/>
            <a:chOff x="692697" y="4159547"/>
            <a:chExt cx="7839743" cy="1717725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4058" y="4159547"/>
              <a:ext cx="968382" cy="171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순서도: 대체 처리 23"/>
            <p:cNvSpPr/>
            <p:nvPr/>
          </p:nvSpPr>
          <p:spPr>
            <a:xfrm>
              <a:off x="692697" y="4293096"/>
              <a:ext cx="6804756" cy="1584176"/>
            </a:xfrm>
            <a:prstGeom prst="flowChartAlternateProcess">
              <a:avLst/>
            </a:prstGeom>
            <a:solidFill>
              <a:srgbClr val="37D4FF"/>
            </a:solidFill>
            <a:ln w="28575">
              <a:solidFill>
                <a:srgbClr val="37D4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소속대학 담당자에게 사고보고 및 한국장학재단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안전사고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r>
                <a:rPr lang="en-US" altLang="ko-KR" sz="2000" b="1" spc="-15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2000" b="1" spc="-300" dirty="0">
                  <a:solidFill>
                    <a:srgbClr val="FF0000"/>
                  </a:solidFill>
                  <a:latin typeface="+mn-ea"/>
                </a:rPr>
                <a:t>(</a:t>
              </a:r>
              <a:r>
                <a:rPr lang="en-US" altLang="ko-KR" sz="2000" b="1" spc="-300" dirty="0" smtClean="0">
                  <a:solidFill>
                    <a:srgbClr val="FF0000"/>
                  </a:solidFill>
                  <a:latin typeface="+mn-ea"/>
                </a:rPr>
                <a:t>1599-4920)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를 통해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상해보험 처리절차를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확인하고 진행하세요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. (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본인부담금이 발생할 수 있음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71600" y="2132856"/>
            <a:ext cx="7344816" cy="1728192"/>
            <a:chOff x="971600" y="2132856"/>
            <a:chExt cx="7344816" cy="172819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778" r="44444" b="16535"/>
            <a:stretch>
              <a:fillRect/>
            </a:stretch>
          </p:blipFill>
          <p:spPr bwMode="auto">
            <a:xfrm>
              <a:off x="971600" y="2132856"/>
              <a:ext cx="1368152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순서도: 대체 처리 34"/>
            <p:cNvSpPr/>
            <p:nvPr/>
          </p:nvSpPr>
          <p:spPr>
            <a:xfrm>
              <a:off x="2627784" y="2607464"/>
              <a:ext cx="5688632" cy="893544"/>
            </a:xfrm>
            <a:prstGeom prst="flowChartAlternateProcess">
              <a:avLst/>
            </a:prstGeom>
            <a:noFill/>
            <a:ln w="28575">
              <a:solidFill>
                <a:srgbClr val="37D4FF"/>
              </a:solidFill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교외근로 중 안전사고가 발생했어요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!</a:t>
              </a: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어떻게 해야 하죠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?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41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4487" y="2357659"/>
            <a:ext cx="8118962" cy="3237203"/>
          </a:xfrm>
          <a:prstGeom prst="rect">
            <a:avLst/>
          </a:prstGeom>
          <a:noFill/>
        </p:spPr>
      </p:sp>
      <p:grpSp>
        <p:nvGrpSpPr>
          <p:cNvPr id="48" name="그룹 4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49" name="순서도: 대체 처리 4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0" name="순서도: 병합 4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76871"/>
            <a:ext cx="7848872" cy="3960441"/>
            <a:chOff x="683568" y="2276871"/>
            <a:chExt cx="7848872" cy="3960441"/>
          </a:xfrm>
        </p:grpSpPr>
        <p:sp>
          <p:nvSpPr>
            <p:cNvPr id="18" name="자유형 17"/>
            <p:cNvSpPr/>
            <p:nvPr/>
          </p:nvSpPr>
          <p:spPr>
            <a:xfrm>
              <a:off x="683568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발생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447152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초기 대응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6279890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처리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5287140" y="5025236"/>
              <a:ext cx="385341" cy="501648"/>
            </a:xfrm>
            <a:custGeom>
              <a:avLst/>
              <a:gdLst>
                <a:gd name="connsiteX0" fmla="*/ 0 w 256194"/>
                <a:gd name="connsiteY0" fmla="*/ 59940 h 299699"/>
                <a:gd name="connsiteX1" fmla="*/ 128097 w 256194"/>
                <a:gd name="connsiteY1" fmla="*/ 59940 h 299699"/>
                <a:gd name="connsiteX2" fmla="*/ 128097 w 256194"/>
                <a:gd name="connsiteY2" fmla="*/ 0 h 299699"/>
                <a:gd name="connsiteX3" fmla="*/ 256194 w 256194"/>
                <a:gd name="connsiteY3" fmla="*/ 149850 h 299699"/>
                <a:gd name="connsiteX4" fmla="*/ 128097 w 256194"/>
                <a:gd name="connsiteY4" fmla="*/ 299699 h 299699"/>
                <a:gd name="connsiteX5" fmla="*/ 128097 w 256194"/>
                <a:gd name="connsiteY5" fmla="*/ 239759 h 299699"/>
                <a:gd name="connsiteX6" fmla="*/ 0 w 256194"/>
                <a:gd name="connsiteY6" fmla="*/ 239759 h 299699"/>
                <a:gd name="connsiteX7" fmla="*/ 0 w 256194"/>
                <a:gd name="connsiteY7" fmla="*/ 59940 h 29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6194" h="299699">
                  <a:moveTo>
                    <a:pt x="256194" y="239759"/>
                  </a:moveTo>
                  <a:lnTo>
                    <a:pt x="128097" y="239759"/>
                  </a:lnTo>
                  <a:lnTo>
                    <a:pt x="128097" y="299699"/>
                  </a:lnTo>
                  <a:lnTo>
                    <a:pt x="0" y="149849"/>
                  </a:lnTo>
                  <a:lnTo>
                    <a:pt x="128097" y="0"/>
                  </a:lnTo>
                  <a:lnTo>
                    <a:pt x="128097" y="59940"/>
                  </a:lnTo>
                  <a:lnTo>
                    <a:pt x="256194" y="59940"/>
                  </a:lnTo>
                  <a:lnTo>
                    <a:pt x="256194" y="239759"/>
                  </a:lnTo>
                  <a:close/>
                </a:path>
              </a:pathLst>
            </a:custGeom>
            <a:solidFill>
              <a:srgbClr val="00B0F0"/>
            </a:solidFill>
            <a:ln w="15875"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858" tIns="59940" rIns="0" bIns="5994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683568" y="2837954"/>
              <a:ext cx="2252549" cy="1084015"/>
            </a:xfrm>
            <a:prstGeom prst="roundRect">
              <a:avLst/>
            </a:prstGeom>
            <a:solidFill>
              <a:srgbClr val="DDF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 중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안전사고 발생 </a:t>
              </a:r>
              <a:endParaRPr lang="ko-KR" altLang="en-US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6207882" y="2276871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spc="-150" dirty="0" smtClean="0">
                  <a:latin typeface="+mn-ea"/>
                </a:rPr>
                <a:t>대학 및 재단에 연락</a:t>
              </a:r>
              <a:endParaRPr lang="ko-KR" altLang="en-US" sz="2000" b="1" kern="1200" spc="-150" dirty="0">
                <a:latin typeface="+mn-ea"/>
              </a:endParaRPr>
            </a:p>
          </p:txBody>
        </p:sp>
        <p:sp>
          <p:nvSpPr>
            <p:cNvPr id="59" name="자유형 58"/>
            <p:cNvSpPr/>
            <p:nvPr/>
          </p:nvSpPr>
          <p:spPr>
            <a:xfrm>
              <a:off x="68356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자가진단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47157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후속 조치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3447152" y="2841654"/>
              <a:ext cx="2252550" cy="1084015"/>
            </a:xfrm>
            <a:prstGeom prst="roundRect">
              <a:avLst/>
            </a:prstGeom>
            <a:solidFill>
              <a:srgbClr val="C1F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사고의 심각성에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따라 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119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연락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후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,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근로지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매뉴얼에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따라 응급조치</a:t>
              </a: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6207882" y="2837954"/>
              <a:ext cx="2252550" cy="1084015"/>
            </a:xfrm>
            <a:prstGeom prst="roundRect">
              <a:avLst/>
            </a:prstGeom>
            <a:solidFill>
              <a:srgbClr val="ABE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안전사고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en-US" altLang="ko-KR" sz="1330" b="1" spc="-150" dirty="0" smtClean="0">
                  <a:solidFill>
                    <a:srgbClr val="FF0000"/>
                  </a:solidFill>
                  <a:latin typeface="+mn-ea"/>
                </a:rPr>
                <a:t>(1599-4920</a:t>
              </a:r>
              <a:r>
                <a:rPr lang="en-US" altLang="ko-KR" sz="1330" b="1" spc="-150" dirty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연락하여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상해보험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해당 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) 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처리절차 확인 및 소속대학 담당자에게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사고보고</a:t>
              </a:r>
              <a:endParaRPr lang="en-US" altLang="ko-KR" sz="133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모서리가 둥근 직사각형 62"/>
            <p:cNvSpPr/>
            <p:nvPr/>
          </p:nvSpPr>
          <p:spPr>
            <a:xfrm>
              <a:off x="683568" y="5153297"/>
              <a:ext cx="2252549" cy="1084015"/>
            </a:xfrm>
            <a:prstGeom prst="roundRect">
              <a:avLst/>
            </a:prstGeom>
            <a:solidFill>
              <a:srgbClr val="65DE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안전사고 원인파악 및 자가진단을 통해 추후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유사사고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발생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방지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3480396" y="5153297"/>
              <a:ext cx="2243731" cy="1084015"/>
            </a:xfrm>
            <a:prstGeom prst="roundRect">
              <a:avLst/>
            </a:prstGeom>
            <a:solidFill>
              <a:srgbClr val="69D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부상의 정도에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업무조정 요청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또는 근로종료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>
            <a:xfrm>
              <a:off x="6279890" y="5153297"/>
              <a:ext cx="2252550" cy="1084015"/>
            </a:xfrm>
            <a:prstGeom prst="roundRect">
              <a:avLst/>
            </a:prstGeom>
            <a:solidFill>
              <a:srgbClr val="89E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재단측이 안내한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절차에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보험서류 처리</a:t>
              </a:r>
            </a:p>
          </p:txBody>
        </p:sp>
        <p:sp>
          <p:nvSpPr>
            <p:cNvPr id="9" name="L 도형 8"/>
            <p:cNvSpPr/>
            <p:nvPr/>
          </p:nvSpPr>
          <p:spPr>
            <a:xfrm rot="13500000">
              <a:off x="2911103" y="2965319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0" name="L 도형 69"/>
            <p:cNvSpPr/>
            <p:nvPr/>
          </p:nvSpPr>
          <p:spPr>
            <a:xfrm rot="13500000">
              <a:off x="5685277" y="2920184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1" name="L 도형 70"/>
            <p:cNvSpPr/>
            <p:nvPr/>
          </p:nvSpPr>
          <p:spPr>
            <a:xfrm rot="18900000">
              <a:off x="7216576" y="403822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2" name="L 도형 71"/>
            <p:cNvSpPr/>
            <p:nvPr/>
          </p:nvSpPr>
          <p:spPr>
            <a:xfrm rot="2700000">
              <a:off x="3060468" y="526254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3" name="L 도형 72"/>
            <p:cNvSpPr/>
            <p:nvPr/>
          </p:nvSpPr>
          <p:spPr>
            <a:xfrm rot="2700000">
              <a:off x="5874667" y="5275547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673934" y="4335574"/>
            <a:ext cx="7146538" cy="1973746"/>
            <a:chOff x="1673934" y="4335574"/>
            <a:chExt cx="7146538" cy="1973746"/>
          </a:xfrm>
        </p:grpSpPr>
        <p:sp>
          <p:nvSpPr>
            <p:cNvPr id="29" name="직사각형 28"/>
            <p:cNvSpPr/>
            <p:nvPr/>
          </p:nvSpPr>
          <p:spPr>
            <a:xfrm>
              <a:off x="1673934" y="4335574"/>
              <a:ext cx="2913561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0" name="순서도: 수동 입력 9"/>
            <p:cNvSpPr/>
            <p:nvPr/>
          </p:nvSpPr>
          <p:spPr>
            <a:xfrm>
              <a:off x="3661605" y="4335574"/>
              <a:ext cx="925892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61605" y="4533555"/>
              <a:ext cx="3059090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2" name="순서도: 수동 입력 9"/>
            <p:cNvSpPr/>
            <p:nvPr/>
          </p:nvSpPr>
          <p:spPr>
            <a:xfrm>
              <a:off x="5786367" y="4533554"/>
              <a:ext cx="925891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5786365" y="4730985"/>
              <a:ext cx="2212748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02162" y="4835601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육체적 성희롱</a:t>
              </a:r>
              <a:endParaRPr lang="ko-KR" altLang="en-US" sz="2400" b="1" spc="-3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44420" y="5103895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언</a:t>
              </a:r>
              <a:r>
                <a:rPr lang="ko-KR" altLang="en-US" sz="2400" b="1" spc="-300" dirty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어</a:t>
              </a:r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22406" y="5286813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시</a:t>
              </a:r>
              <a:r>
                <a:rPr lang="ko-KR" altLang="en-US" sz="2400" b="1" spc="-300" dirty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각</a:t>
              </a:r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sp>
        <p:nvSpPr>
          <p:cNvPr id="37" name="순서도: 대체 처리 36"/>
          <p:cNvSpPr/>
          <p:nvPr/>
        </p:nvSpPr>
        <p:spPr>
          <a:xfrm>
            <a:off x="1359098" y="2276872"/>
            <a:ext cx="6804756" cy="1483238"/>
          </a:xfrm>
          <a:prstGeom prst="flowChartAlternateProcess">
            <a:avLst/>
          </a:prstGeom>
          <a:noFill/>
          <a:ln w="28575">
            <a:solidFill>
              <a:srgbClr val="0F749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</a:t>
            </a:r>
            <a:r>
              <a: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,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고</a:t>
            </a:r>
            <a:r>
              <a: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용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 등의 관계에서 직위를 이용하거나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업무와 관련하여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endParaRPr lang="en-US" altLang="ko-KR" sz="2000" b="1" spc="-3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성적인 말과 행동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등으로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굴욕감</a:t>
            </a:r>
            <a:r>
              <a:rPr lang="en-US" altLang="ko-KR" sz="2000" b="1" spc="-300" dirty="0" smtClean="0">
                <a:solidFill>
                  <a:srgbClr val="0F749D"/>
                </a:solidFill>
                <a:latin typeface="+mn-ea"/>
              </a:rPr>
              <a:t>·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혐오감을</a:t>
            </a:r>
            <a:r>
              <a:rPr lang="en-US" altLang="ko-KR" sz="2000" b="1" spc="-300" dirty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느끼게 한 경우</a:t>
            </a:r>
            <a:endParaRPr lang="en-US" altLang="ko-KR" sz="2000" b="1" spc="-300" dirty="0" smtClean="0">
              <a:solidFill>
                <a:srgbClr val="0F749D"/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혹은 </a:t>
            </a:r>
            <a:r>
              <a:rPr lang="ko-KR" altLang="en-US" sz="2000" b="1" spc="-300" dirty="0" smtClean="0">
                <a:solidFill>
                  <a:srgbClr val="0E6B90"/>
                </a:solidFill>
                <a:latin typeface="+mn-ea"/>
              </a:rPr>
              <a:t>고용상의 불이익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을 주는 것</a:t>
            </a:r>
            <a:endParaRPr lang="ko-KR" altLang="en-US" sz="2000" b="1" spc="-3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39" name="순서도: 대체 처리 3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40" name="순서도: 병합 3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F749D"/>
                </a:solidFill>
                <a:latin typeface="+mn-ea"/>
              </a:rPr>
              <a:t>성희롱이란 </a:t>
            </a:r>
            <a:r>
              <a:rPr lang="en-US" altLang="ko-KR" sz="3200" b="1" spc="-300" dirty="0" smtClean="0">
                <a:solidFill>
                  <a:srgbClr val="0F749D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F749D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5" name="순서도: 대체 처리 44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6" name="순서도: 병합 45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313894" y="980728"/>
            <a:ext cx="3546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성희롱 예방과 대</a:t>
            </a:r>
            <a:r>
              <a:rPr lang="ko-KR" altLang="en-US" sz="3200" b="1" spc="-300" dirty="0">
                <a:solidFill>
                  <a:srgbClr val="0E6B90"/>
                </a:solidFill>
                <a:latin typeface="+mn-ea"/>
              </a:rPr>
              <a:t>처</a:t>
            </a:r>
            <a:endParaRPr lang="en-US" altLang="ko-KR" sz="3200" b="1" spc="-300" dirty="0" smtClean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6964349" cy="4406204"/>
            <a:chOff x="1043608" y="2060848"/>
            <a:chExt cx="6964349" cy="4406204"/>
          </a:xfrm>
        </p:grpSpPr>
        <p:grpSp>
          <p:nvGrpSpPr>
            <p:cNvPr id="58" name="그룹 57"/>
            <p:cNvGrpSpPr/>
            <p:nvPr/>
          </p:nvGrpSpPr>
          <p:grpSpPr>
            <a:xfrm>
              <a:off x="1043608" y="2060848"/>
              <a:ext cx="3213105" cy="4406204"/>
              <a:chOff x="971600" y="2119908"/>
              <a:chExt cx="3213105" cy="4200573"/>
            </a:xfrm>
          </p:grpSpPr>
          <p:sp>
            <p:nvSpPr>
              <p:cNvPr id="40" name="순서도: 대체 처리 39"/>
              <p:cNvSpPr/>
              <p:nvPr/>
            </p:nvSpPr>
            <p:spPr>
              <a:xfrm>
                <a:off x="971600" y="2119908"/>
                <a:ext cx="3213105" cy="4200573"/>
              </a:xfrm>
              <a:prstGeom prst="flowChartAlternateProcess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6">
                    <a:lumMod val="7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Clr>
                    <a:schemeClr val="accent2">
                      <a:lumMod val="75000"/>
                    </a:schemeClr>
                  </a:buClr>
                  <a:buSzPct val="75000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의사표현은 분명히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600" b="1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성적 </a:t>
                </a:r>
                <a:r>
                  <a:rPr lang="ko-KR" altLang="en-US" b="1" spc="-300" dirty="0">
                    <a:solidFill>
                      <a:schemeClr val="tx1"/>
                    </a:solidFill>
                    <a:latin typeface="+mn-ea"/>
                  </a:rPr>
                  <a:t>언동에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대하여</a:t>
                </a:r>
                <a:r>
                  <a:rPr lang="en-US" altLang="ko-KR" b="1" spc="-3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이의제기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성희롱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당한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당한 동료와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공동대응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업무시간외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원하지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않는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만남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회피</a:t>
                </a:r>
                <a:endParaRPr lang="en-US" altLang="ko-KR" b="1" dirty="0">
                  <a:solidFill>
                    <a:schemeClr val="tx1"/>
                  </a:solidFill>
                  <a:latin typeface="+mn-ea"/>
                </a:endParaRPr>
              </a:p>
              <a:p>
                <a:pPr algn="ctr"/>
                <a:endParaRPr lang="ko-KR" altLang="en-US" sz="2300" b="1" spc="-300" dirty="0">
                  <a:solidFill>
                    <a:schemeClr val="tx1"/>
                  </a:solidFill>
                  <a:latin typeface="+mn-ea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142367" y="3288088"/>
                <a:ext cx="2808312" cy="0"/>
              </a:xfrm>
              <a:prstGeom prst="line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1241506" y="2258869"/>
                <a:ext cx="2565157" cy="95410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성희롱 피해자가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되지 않으려면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2" name="순서도: 대체 처리 51"/>
            <p:cNvSpPr/>
            <p:nvPr/>
          </p:nvSpPr>
          <p:spPr>
            <a:xfrm>
              <a:off x="4644008" y="2060848"/>
              <a:ext cx="3331976" cy="2664295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t">
              <a:noAutofit/>
            </a:bodyPr>
            <a:lstStyle/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3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11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명확한 거부의사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전달</a:t>
              </a:r>
              <a:r>
                <a:rPr lang="en-US" altLang="ko-KR" sz="800" b="1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증거자료 확보</a:t>
              </a:r>
              <a: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여성긴급전화</a:t>
              </a:r>
              <a:r>
                <a:rPr lang="en-US" altLang="ko-KR" b="1" dirty="0" smtClean="0">
                  <a:solidFill>
                    <a:srgbClr val="C00000"/>
                  </a:solidFill>
                  <a:latin typeface="+mn-ea"/>
                </a:rPr>
                <a:t>(1366)</a:t>
              </a:r>
              <a:r>
                <a:rPr lang="en-US" altLang="ko-KR" b="1" spc="-300" dirty="0">
                  <a:solidFill>
                    <a:schemeClr val="tx1"/>
                  </a:solidFill>
                  <a:latin typeface="+mn-ea"/>
                </a:rPr>
                <a:t> </a:t>
              </a:r>
              <a:endParaRPr lang="ko-KR" altLang="en-US" sz="20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 flipV="1">
              <a:off x="4814775" y="3212976"/>
              <a:ext cx="2997585" cy="10259"/>
            </a:xfrm>
            <a:prstGeom prst="line">
              <a:avLst/>
            </a:prstGeom>
            <a:ln w="381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33281" y="2202447"/>
              <a:ext cx="2979079" cy="1007625"/>
            </a:xfrm>
            <a:prstGeom prst="rect">
              <a:avLst/>
            </a:prstGeom>
            <a:noFill/>
          </p:spPr>
          <p:txBody>
            <a:bodyPr wrap="square" lIns="72000" rtlCol="0">
              <a:no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성희롱 피해자가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되었을 때의 대처방안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순서도: 대체 처리 22"/>
            <p:cNvSpPr/>
            <p:nvPr/>
          </p:nvSpPr>
          <p:spPr>
            <a:xfrm>
              <a:off x="4675981" y="4999459"/>
              <a:ext cx="3331976" cy="1453877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0E6B90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ctr">
              <a:noAutofit/>
            </a:bodyPr>
            <a:lstStyle/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ko-KR" altLang="en-US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재단 전화 </a:t>
              </a:r>
              <a:r>
                <a:rPr lang="en-US" altLang="ko-KR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1599-2290</a:t>
              </a:r>
            </a:p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해당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기관 참여 제한할 수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있도록 재단 및 대학에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반드시 연락</a:t>
              </a:r>
              <a:endParaRPr lang="ko-KR" altLang="en-US" sz="2000" b="1" spc="-15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1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2378496"/>
            <a:ext cx="9144000" cy="23466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584083" y="2420888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331640" y="3556466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 문의 사항</a:t>
            </a:r>
            <a:endParaRPr lang="en-US" altLang="ko-KR" sz="2400" b="1" spc="-150" dirty="0" smtClean="0">
              <a:ln>
                <a:solidFill>
                  <a:srgbClr val="0E6B9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한국장학재단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콜센터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1599-2290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6" name="Picture 3" descr="C:\Users\p_wowns\Desktop\colorcop (1)\기본형 시그니처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6742"/>
            <a:ext cx="2030361" cy="59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/>
            <a:ea typeface="한컴 윤체 L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/>
            <a:ea typeface="HY견고딕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2108</Words>
  <Application>Microsoft Office PowerPoint</Application>
  <PresentationFormat>화면 슬라이드 쇼(4:3)</PresentationFormat>
  <Paragraphs>860</Paragraphs>
  <Slides>53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53</vt:i4>
      </vt:variant>
    </vt:vector>
  </HeadingPairs>
  <TitlesOfParts>
    <vt:vector size="64" baseType="lpstr">
      <vt:lpstr>HY견고딕</vt:lpstr>
      <vt:lpstr>맑은 고딕</vt:lpstr>
      <vt:lpstr>한양중고딕</vt:lpstr>
      <vt:lpstr>한컴 윤고딕 230</vt:lpstr>
      <vt:lpstr>한컴 윤고딕 240</vt:lpstr>
      <vt:lpstr>한컴 윤고딕 250</vt:lpstr>
      <vt:lpstr>한컴 윤체 L</vt:lpstr>
      <vt:lpstr>한컴바탕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user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kc2462</cp:lastModifiedBy>
  <cp:revision>673</cp:revision>
  <dcterms:created xsi:type="dcterms:W3CDTF">2012-12-01T20:04:07Z</dcterms:created>
  <dcterms:modified xsi:type="dcterms:W3CDTF">2023-02-27T08:35:46Z</dcterms:modified>
  <cp:version/>
</cp:coreProperties>
</file>