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1"/>
  </p:notesMasterIdLst>
  <p:handoutMasterIdLst>
    <p:handoutMasterId r:id="rId12"/>
  </p:handoutMasterIdLst>
  <p:sldIdLst>
    <p:sldId id="265" r:id="rId2"/>
    <p:sldId id="1197" r:id="rId3"/>
    <p:sldId id="1164" r:id="rId4"/>
    <p:sldId id="1168" r:id="rId5"/>
    <p:sldId id="1198" r:id="rId6"/>
    <p:sldId id="1199" r:id="rId7"/>
    <p:sldId id="1200" r:id="rId8"/>
    <p:sldId id="1202" r:id="rId9"/>
    <p:sldId id="1201" r:id="rId10"/>
  </p:sldIdLst>
  <p:sldSz cx="9144000" cy="5143500" type="screen16x9"/>
  <p:notesSz cx="6797675" cy="9928225"/>
  <p:defaultTextStyle>
    <a:defPPr>
      <a:defRPr lang="ko-KR"/>
    </a:defPPr>
    <a:lvl1pPr marL="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ora" initials="S" lastIdx="1" clrIdx="0"/>
  <p:cmAuthor id="1" name="pc" initials="p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4061"/>
    <a:srgbClr val="0066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9779" autoAdjust="0"/>
  </p:normalViewPr>
  <p:slideViewPr>
    <p:cSldViewPr>
      <p:cViewPr varScale="1">
        <p:scale>
          <a:sx n="152" d="100"/>
          <a:sy n="152" d="100"/>
        </p:scale>
        <p:origin x="426" y="138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8AC831-CA6D-4A7B-8D4F-11AE7BA9AF41}" type="datetimeFigureOut">
              <a:rPr lang="ko-KR" altLang="en-US" smtClean="0"/>
              <a:pPr/>
              <a:t>2022-04-21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9ACB8A-D660-48FA-8B30-8B18DE48CD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4303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E77C0-8443-49B9-9A90-2E1722A2885D}" type="datetimeFigureOut">
              <a:rPr lang="ko-KR" altLang="en-US" smtClean="0"/>
              <a:pPr/>
              <a:t>2022-04-21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A12046-D9C0-44C1-A461-ED74619E5CA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1132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42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1934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233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641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316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12046-D9C0-44C1-A461-ED74619E5CA3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958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76A16-D869-4EA7-ABA6-74434B2A0CFE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>
            <a:off x="0" y="0"/>
            <a:ext cx="9144000" cy="465516"/>
            <a:chOff x="0" y="0"/>
            <a:chExt cx="9144000" cy="620688"/>
          </a:xfrm>
        </p:grpSpPr>
        <p:grpSp>
          <p:nvGrpSpPr>
            <p:cNvPr id="8" name="그룹 7"/>
            <p:cNvGrpSpPr/>
            <p:nvPr userDrawn="1"/>
          </p:nvGrpSpPr>
          <p:grpSpPr>
            <a:xfrm>
              <a:off x="0" y="0"/>
              <a:ext cx="9144000" cy="620688"/>
              <a:chOff x="0" y="0"/>
              <a:chExt cx="9144000" cy="620688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7613068" y="0"/>
                <a:ext cx="1530932" cy="62068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0" y="0"/>
                <a:ext cx="7613068" cy="620688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 dirty="0"/>
              </a:p>
            </p:txBody>
          </p:sp>
        </p:grpSp>
        <p:sp>
          <p:nvSpPr>
            <p:cNvPr id="9" name="TextBox 8"/>
            <p:cNvSpPr txBox="1"/>
            <p:nvPr userDrawn="1"/>
          </p:nvSpPr>
          <p:spPr>
            <a:xfrm>
              <a:off x="5709801" y="79511"/>
              <a:ext cx="118889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2017</a:t>
              </a:r>
              <a:r>
                <a:rPr lang="ko-KR" altLang="en-US" sz="900" b="1" dirty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년</a:t>
              </a:r>
              <a:endParaRPr lang="en-US" altLang="ko-KR" sz="900" b="1" dirty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900" b="1" dirty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교양교육컨설팅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5866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2E573-184B-4E12-BD82-58C3A9DE1D9A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>
            <a:off x="0" y="0"/>
            <a:ext cx="9144000" cy="465516"/>
            <a:chOff x="0" y="0"/>
            <a:chExt cx="9144000" cy="620688"/>
          </a:xfrm>
        </p:grpSpPr>
        <p:sp>
          <p:nvSpPr>
            <p:cNvPr id="8" name="직사각형 7"/>
            <p:cNvSpPr/>
            <p:nvPr/>
          </p:nvSpPr>
          <p:spPr>
            <a:xfrm>
              <a:off x="7613068" y="0"/>
              <a:ext cx="1530932" cy="6206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0"/>
              <a:ext cx="7613068" cy="62068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814129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F9484-5C33-4BC4-B9E2-B9E65A7C80F8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1658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E0A-D298-4E97-B8E3-AA83721343FE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10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716A-E25E-4569-87B6-58EE6881EB47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281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FCF7F-A144-4D33-939B-B881572F0AC6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9580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1661-9006-41EC-AE5C-2F2B1F76095D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8260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59EC9-54CA-4456-820C-5B5D632DFB99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7947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340D1-ED50-4A4C-AF80-1929DF5F9D93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05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AE8BA-073C-4539-B9F8-39730CCEE41C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2273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650F-1B0D-45CA-B5A2-350301AE673C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16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DE3F7-2B9F-49DC-8AF7-584195E6F43D}" type="datetime1">
              <a:rPr lang="ko-KR" altLang="en-US" smtClean="0"/>
              <a:t>2022-04-21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7F217-3070-499C-AD0E-3CCAE6FECC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97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D8128BE5-F481-48EE-AEE1-8406B6A63283}"/>
              </a:ext>
            </a:extLst>
          </p:cNvPr>
          <p:cNvSpPr/>
          <p:nvPr/>
        </p:nvSpPr>
        <p:spPr>
          <a:xfrm>
            <a:off x="0" y="821159"/>
            <a:ext cx="9144000" cy="17505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16" name="이등변 삼각형 4">
            <a:extLst>
              <a:ext uri="{FF2B5EF4-FFF2-40B4-BE49-F238E27FC236}">
                <a16:creationId xmlns:a16="http://schemas.microsoft.com/office/drawing/2014/main" id="{653FB211-AC68-4150-B4B9-CB19D70762D7}"/>
              </a:ext>
            </a:extLst>
          </p:cNvPr>
          <p:cNvSpPr/>
          <p:nvPr/>
        </p:nvSpPr>
        <p:spPr>
          <a:xfrm>
            <a:off x="-35380" y="0"/>
            <a:ext cx="3946055" cy="5166650"/>
          </a:xfrm>
          <a:custGeom>
            <a:avLst/>
            <a:gdLst>
              <a:gd name="connsiteX0" fmla="*/ 0 w 7844408"/>
              <a:gd name="connsiteY0" fmla="*/ 5143500 h 5143500"/>
              <a:gd name="connsiteX1" fmla="*/ 3922204 w 7844408"/>
              <a:gd name="connsiteY1" fmla="*/ 0 h 5143500"/>
              <a:gd name="connsiteX2" fmla="*/ 7844408 w 7844408"/>
              <a:gd name="connsiteY2" fmla="*/ 5143500 h 5143500"/>
              <a:gd name="connsiteX3" fmla="*/ 0 w 7844408"/>
              <a:gd name="connsiteY3" fmla="*/ 5143500 h 5143500"/>
              <a:gd name="connsiteX0" fmla="*/ 0 w 4003928"/>
              <a:gd name="connsiteY0" fmla="*/ 5143500 h 5143500"/>
              <a:gd name="connsiteX1" fmla="*/ 81724 w 4003928"/>
              <a:gd name="connsiteY1" fmla="*/ 0 h 5143500"/>
              <a:gd name="connsiteX2" fmla="*/ 4003928 w 4003928"/>
              <a:gd name="connsiteY2" fmla="*/ 5143500 h 5143500"/>
              <a:gd name="connsiteX3" fmla="*/ 0 w 4003928"/>
              <a:gd name="connsiteY3" fmla="*/ 5143500 h 5143500"/>
              <a:gd name="connsiteX0" fmla="*/ 45597 w 3922204"/>
              <a:gd name="connsiteY0" fmla="*/ 5143500 h 5143500"/>
              <a:gd name="connsiteX1" fmla="*/ 0 w 3922204"/>
              <a:gd name="connsiteY1" fmla="*/ 0 h 5143500"/>
              <a:gd name="connsiteX2" fmla="*/ 3922204 w 3922204"/>
              <a:gd name="connsiteY2" fmla="*/ 5143500 h 5143500"/>
              <a:gd name="connsiteX3" fmla="*/ 45597 w 3922204"/>
              <a:gd name="connsiteY3" fmla="*/ 5143500 h 5143500"/>
              <a:gd name="connsiteX0" fmla="*/ 0 w 3946055"/>
              <a:gd name="connsiteY0" fmla="*/ 5166650 h 5166650"/>
              <a:gd name="connsiteX1" fmla="*/ 23851 w 3946055"/>
              <a:gd name="connsiteY1" fmla="*/ 0 h 5166650"/>
              <a:gd name="connsiteX2" fmla="*/ 3946055 w 3946055"/>
              <a:gd name="connsiteY2" fmla="*/ 5143500 h 5166650"/>
              <a:gd name="connsiteX3" fmla="*/ 0 w 3946055"/>
              <a:gd name="connsiteY3" fmla="*/ 5166650 h 516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6055" h="5166650">
                <a:moveTo>
                  <a:pt x="0" y="5166650"/>
                </a:moveTo>
                <a:lnTo>
                  <a:pt x="23851" y="0"/>
                </a:lnTo>
                <a:lnTo>
                  <a:pt x="3946055" y="5143500"/>
                </a:lnTo>
                <a:lnTo>
                  <a:pt x="0" y="5166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F0A4D9BC-B145-4610-A965-4F252E3A97DF}"/>
              </a:ext>
            </a:extLst>
          </p:cNvPr>
          <p:cNvSpPr txBox="1">
            <a:spLocks/>
          </p:cNvSpPr>
          <p:nvPr/>
        </p:nvSpPr>
        <p:spPr>
          <a:xfrm>
            <a:off x="1381714" y="1217752"/>
            <a:ext cx="7744980" cy="110251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600"/>
              </a:spcBef>
            </a:pP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KC(</a:t>
            </a:r>
            <a:r>
              <a:rPr lang="ko-KR" altLang="en-US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강서</a:t>
            </a:r>
            <a:r>
              <a:rPr lang="en-US" altLang="ko-KR" sz="3600" b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)</a:t>
            </a:r>
            <a:r>
              <a:rPr lang="ko-KR" altLang="en-US" sz="3600" b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대학교 </a:t>
            </a:r>
            <a:r>
              <a:rPr lang="ko-KR" altLang="en-US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대학 교육 </a:t>
            </a:r>
            <a:r>
              <a:rPr lang="ko-KR" altLang="en-US" sz="3600" b="1" dirty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혁신 </a:t>
            </a:r>
            <a:r>
              <a:rPr lang="ko-KR" altLang="en-US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계획</a:t>
            </a:r>
            <a:endParaRPr lang="ko-KR" altLang="en-US" sz="3600" b="1" dirty="0">
              <a:latin typeface="HY헤드라인M" panose="02030600000101010101" pitchFamily="18" charset="-127"/>
              <a:ea typeface="HY헤드라인M" panose="02030600000101010101" pitchFamily="18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5884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0166569-0AAC-4180-A311-21F81C62C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4448" y="4876006"/>
            <a:ext cx="539552" cy="26749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429C16C-4DBA-4FCE-A5D5-92D9D8E0FBEB}"/>
              </a:ext>
            </a:extLst>
          </p:cNvPr>
          <p:cNvSpPr/>
          <p:nvPr/>
        </p:nvSpPr>
        <p:spPr>
          <a:xfrm>
            <a:off x="0" y="-15639"/>
            <a:ext cx="9144000" cy="64317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목차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2FFD27B3-CA15-4D2B-9CA4-BAB560249F9A}"/>
              </a:ext>
            </a:extLst>
          </p:cNvPr>
          <p:cNvSpPr txBox="1">
            <a:spLocks/>
          </p:cNvSpPr>
          <p:nvPr/>
        </p:nvSpPr>
        <p:spPr>
          <a:xfrm>
            <a:off x="521296" y="1131590"/>
            <a:ext cx="8352928" cy="307776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1450" indent="-171450" algn="l" defTabSz="685800" rtl="0" eaLnBrk="1" latinLnBrk="1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대학 교육 혁신 계획 수립 과정</a:t>
            </a:r>
            <a:endParaRPr lang="en-US" altLang="ko-KR" sz="2400" b="1" dirty="0">
              <a:solidFill>
                <a:srgbClr val="0070C0"/>
              </a:solidFill>
              <a:latin typeface="+mn-ea"/>
            </a:endParaRPr>
          </a:p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대학 교육 </a:t>
            </a:r>
            <a:r>
              <a:rPr lang="ko-KR" altLang="en-US" sz="2400" b="1" dirty="0">
                <a:solidFill>
                  <a:srgbClr val="0070C0"/>
                </a:solidFill>
                <a:latin typeface="+mn-ea"/>
              </a:rPr>
              <a:t>혁신 </a:t>
            </a: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체계</a:t>
            </a:r>
            <a:endParaRPr lang="en-US" altLang="ko-KR" sz="2400" b="1" dirty="0">
              <a:solidFill>
                <a:srgbClr val="0070C0"/>
              </a:solidFill>
              <a:latin typeface="+mn-ea"/>
            </a:endParaRPr>
          </a:p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>
                <a:solidFill>
                  <a:srgbClr val="0070C0"/>
                </a:solidFill>
                <a:latin typeface="+mn-ea"/>
              </a:rPr>
              <a:t>교양교육 혁신 </a:t>
            </a: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계획</a:t>
            </a:r>
            <a:endParaRPr lang="en-US" altLang="ko-KR" sz="2400" b="1" dirty="0">
              <a:solidFill>
                <a:srgbClr val="0070C0"/>
              </a:solidFill>
              <a:latin typeface="+mn-ea"/>
            </a:endParaRPr>
          </a:p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>
                <a:solidFill>
                  <a:srgbClr val="0070C0"/>
                </a:solidFill>
                <a:latin typeface="+mn-ea"/>
              </a:rPr>
              <a:t>전공교육 혁신 </a:t>
            </a: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계획</a:t>
            </a:r>
            <a:endParaRPr lang="en-US" altLang="ko-KR" sz="2400" b="1" dirty="0">
              <a:solidFill>
                <a:srgbClr val="0070C0"/>
              </a:solidFill>
              <a:latin typeface="+mn-ea"/>
            </a:endParaRPr>
          </a:p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교수</a:t>
            </a:r>
            <a:r>
              <a:rPr lang="en-US" altLang="ko-KR" sz="2400" b="1" dirty="0" smtClean="0">
                <a:solidFill>
                  <a:srgbClr val="0070C0"/>
                </a:solidFill>
                <a:latin typeface="+mn-ea"/>
              </a:rPr>
              <a:t>·</a:t>
            </a: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학습지원 </a:t>
            </a:r>
            <a:r>
              <a:rPr lang="ko-KR" altLang="en-US" sz="2400" b="1" dirty="0">
                <a:solidFill>
                  <a:srgbClr val="0070C0"/>
                </a:solidFill>
                <a:latin typeface="+mn-ea"/>
              </a:rPr>
              <a:t>혁신 </a:t>
            </a: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계획</a:t>
            </a:r>
            <a:endParaRPr lang="en-US" altLang="ko-KR" sz="2400" b="1" dirty="0">
              <a:solidFill>
                <a:srgbClr val="0070C0"/>
              </a:solidFill>
              <a:latin typeface="+mn-ea"/>
            </a:endParaRPr>
          </a:p>
          <a:p>
            <a:pPr marL="514350" indent="-5143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o-KR" altLang="en-US" sz="2400" b="1" dirty="0" smtClean="0">
                <a:solidFill>
                  <a:srgbClr val="0070C0"/>
                </a:solidFill>
                <a:latin typeface="+mn-ea"/>
              </a:rPr>
              <a:t>교육제도 혁신 계획</a:t>
            </a:r>
            <a:endParaRPr lang="ko-KR" altLang="en-US" sz="2400" b="1" dirty="0">
              <a:solidFill>
                <a:srgbClr val="0070C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3199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820472" y="4869656"/>
            <a:ext cx="319320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3</a:t>
            </a:fld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77546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대학 교육 혁신 계획 최종</a:t>
              </a:r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안</a:t>
              </a:r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수립 과정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Ⅰ.</a:t>
              </a:r>
              <a:r>
                <a:rPr lang="en-US" altLang="ko-KR" sz="2400" dirty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7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683568" y="1059582"/>
            <a:ext cx="7128792" cy="3579320"/>
            <a:chOff x="755576" y="1181051"/>
            <a:chExt cx="7128792" cy="3579320"/>
          </a:xfrm>
        </p:grpSpPr>
        <p:grpSp>
          <p:nvGrpSpPr>
            <p:cNvPr id="62" name="그룹 61"/>
            <p:cNvGrpSpPr/>
            <p:nvPr/>
          </p:nvGrpSpPr>
          <p:grpSpPr>
            <a:xfrm>
              <a:off x="770242" y="1824127"/>
              <a:ext cx="777422" cy="665829"/>
              <a:chOff x="770242" y="1817821"/>
              <a:chExt cx="1497502" cy="665829"/>
            </a:xfrm>
          </p:grpSpPr>
          <p:grpSp>
            <p:nvGrpSpPr>
              <p:cNvPr id="143" name="그룹 142"/>
              <p:cNvGrpSpPr/>
              <p:nvPr/>
            </p:nvGrpSpPr>
            <p:grpSpPr>
              <a:xfrm>
                <a:off x="770242" y="1824129"/>
                <a:ext cx="1497502" cy="659521"/>
                <a:chOff x="1413845" y="874421"/>
                <a:chExt cx="1497502" cy="659521"/>
              </a:xfrm>
            </p:grpSpPr>
            <p:sp>
              <p:nvSpPr>
                <p:cNvPr id="145" name="직사각형 144"/>
                <p:cNvSpPr/>
                <p:nvPr/>
              </p:nvSpPr>
              <p:spPr>
                <a:xfrm>
                  <a:off x="1413845" y="874421"/>
                  <a:ext cx="1497502" cy="65952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6" name="TextBox 145"/>
                <p:cNvSpPr txBox="1"/>
                <p:nvPr/>
              </p:nvSpPr>
              <p:spPr>
                <a:xfrm>
                  <a:off x="1413845" y="1171723"/>
                  <a:ext cx="1497502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indent="-720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altLang="ko-KR" sz="900" dirty="0">
                      <a:latin typeface="+mn-ea"/>
                    </a:rPr>
                    <a:t>PEST </a:t>
                  </a:r>
                  <a:r>
                    <a:rPr lang="ko-KR" altLang="en-US" sz="900" dirty="0">
                      <a:latin typeface="+mn-ea"/>
                    </a:rPr>
                    <a:t>분석</a:t>
                  </a:r>
                  <a:endParaRPr lang="en-US" altLang="ko-KR" sz="900" dirty="0">
                    <a:latin typeface="+mn-ea"/>
                  </a:endParaRPr>
                </a:p>
              </p:txBody>
            </p:sp>
          </p:grpSp>
          <p:sp>
            <p:nvSpPr>
              <p:cNvPr id="144" name="직사각형 143"/>
              <p:cNvSpPr/>
              <p:nvPr/>
            </p:nvSpPr>
            <p:spPr>
              <a:xfrm>
                <a:off x="770242" y="1817821"/>
                <a:ext cx="1497502" cy="315755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외부 환경</a:t>
                </a:r>
              </a:p>
            </p:txBody>
          </p:sp>
        </p:grpSp>
        <p:grpSp>
          <p:nvGrpSpPr>
            <p:cNvPr id="63" name="그룹 62"/>
            <p:cNvGrpSpPr/>
            <p:nvPr/>
          </p:nvGrpSpPr>
          <p:grpSpPr>
            <a:xfrm>
              <a:off x="2745402" y="1832176"/>
              <a:ext cx="1502491" cy="908955"/>
              <a:chOff x="770242" y="1824128"/>
              <a:chExt cx="1502491" cy="942847"/>
            </a:xfrm>
          </p:grpSpPr>
          <p:grpSp>
            <p:nvGrpSpPr>
              <p:cNvPr id="139" name="그룹 138"/>
              <p:cNvGrpSpPr/>
              <p:nvPr/>
            </p:nvGrpSpPr>
            <p:grpSpPr>
              <a:xfrm>
                <a:off x="770242" y="1824129"/>
                <a:ext cx="1502491" cy="942846"/>
                <a:chOff x="1413845" y="874421"/>
                <a:chExt cx="1502491" cy="942846"/>
              </a:xfrm>
            </p:grpSpPr>
            <p:sp>
              <p:nvSpPr>
                <p:cNvPr id="141" name="직사각형 140"/>
                <p:cNvSpPr/>
                <p:nvPr/>
              </p:nvSpPr>
              <p:spPr>
                <a:xfrm>
                  <a:off x="1413845" y="874421"/>
                  <a:ext cx="1497502" cy="9252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2" name="TextBox 141"/>
                <p:cNvSpPr txBox="1"/>
                <p:nvPr/>
              </p:nvSpPr>
              <p:spPr>
                <a:xfrm>
                  <a:off x="1418834" y="1146836"/>
                  <a:ext cx="1497502" cy="6704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en-US" altLang="ko-KR" sz="900" dirty="0"/>
                    <a:t>2021</a:t>
                  </a:r>
                  <a:r>
                    <a:rPr lang="ko-KR" altLang="en-US" sz="900" dirty="0"/>
                    <a:t>년 재학생</a:t>
                  </a:r>
                  <a:r>
                    <a:rPr lang="en-US" altLang="ko-KR" sz="900" dirty="0"/>
                    <a:t>, </a:t>
                  </a:r>
                  <a:r>
                    <a:rPr lang="ko-KR" altLang="en-US" sz="900" dirty="0"/>
                    <a:t>졸업생 </a:t>
                  </a:r>
                  <a:r>
                    <a:rPr lang="en-US" altLang="ko-KR" sz="900" dirty="0"/>
                    <a:t>FGI </a:t>
                  </a:r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en-US" altLang="ko-KR" sz="900" dirty="0">
                      <a:latin typeface="+mn-ea"/>
                    </a:rPr>
                    <a:t>2022</a:t>
                  </a:r>
                  <a:r>
                    <a:rPr lang="ko-KR" altLang="en-US" sz="900" dirty="0">
                      <a:latin typeface="+mn-ea"/>
                    </a:rPr>
                    <a:t>년 학부모</a:t>
                  </a:r>
                  <a:r>
                    <a:rPr lang="en-US" altLang="ko-KR" sz="900" dirty="0">
                      <a:latin typeface="+mn-ea"/>
                    </a:rPr>
                    <a:t>, </a:t>
                  </a:r>
                  <a:r>
                    <a:rPr lang="ko-KR" altLang="en-US" sz="900" dirty="0">
                      <a:latin typeface="+mn-ea"/>
                    </a:rPr>
                    <a:t>산업체 </a:t>
                  </a:r>
                  <a:r>
                    <a:rPr lang="en-US" altLang="ko-KR" sz="900" dirty="0">
                      <a:latin typeface="+mn-ea"/>
                    </a:rPr>
                    <a:t>FGI</a:t>
                  </a:r>
                  <a:endParaRPr lang="ko-KR" altLang="en-US" sz="900" dirty="0">
                    <a:latin typeface="+mn-ea"/>
                  </a:endParaRPr>
                </a:p>
              </p:txBody>
            </p:sp>
          </p:grpSp>
          <p:sp>
            <p:nvSpPr>
              <p:cNvPr id="140" name="직사각형 139"/>
              <p:cNvSpPr/>
              <p:nvPr/>
            </p:nvSpPr>
            <p:spPr>
              <a:xfrm>
                <a:off x="770242" y="1824128"/>
                <a:ext cx="1497502" cy="2435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chemeClr val="tx1"/>
                    </a:solidFill>
                  </a:rPr>
                  <a:t>교육요구</a:t>
                </a:r>
                <a:r>
                  <a:rPr lang="en-US" altLang="ko-KR" sz="1000" b="1" dirty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1000" b="1" dirty="0">
                    <a:solidFill>
                      <a:schemeClr val="tx1"/>
                    </a:solidFill>
                  </a:rPr>
                  <a:t>조사 </a:t>
                </a:r>
              </a:p>
            </p:txBody>
          </p:sp>
        </p:grpSp>
        <p:grpSp>
          <p:nvGrpSpPr>
            <p:cNvPr id="64" name="그룹 63"/>
            <p:cNvGrpSpPr/>
            <p:nvPr/>
          </p:nvGrpSpPr>
          <p:grpSpPr>
            <a:xfrm>
              <a:off x="2731729" y="2870009"/>
              <a:ext cx="1502050" cy="850649"/>
              <a:chOff x="765694" y="1824128"/>
              <a:chExt cx="1502050" cy="803778"/>
            </a:xfrm>
          </p:grpSpPr>
          <p:grpSp>
            <p:nvGrpSpPr>
              <p:cNvPr id="135" name="그룹 134"/>
              <p:cNvGrpSpPr/>
              <p:nvPr/>
            </p:nvGrpSpPr>
            <p:grpSpPr>
              <a:xfrm>
                <a:off x="770242" y="1824128"/>
                <a:ext cx="1497502" cy="803778"/>
                <a:chOff x="1413845" y="874420"/>
                <a:chExt cx="1497502" cy="803778"/>
              </a:xfrm>
            </p:grpSpPr>
            <p:sp>
              <p:nvSpPr>
                <p:cNvPr id="137" name="직사각형 136"/>
                <p:cNvSpPr/>
                <p:nvPr/>
              </p:nvSpPr>
              <p:spPr>
                <a:xfrm>
                  <a:off x="1413845" y="874420"/>
                  <a:ext cx="1497502" cy="80377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8" name="TextBox 137"/>
                <p:cNvSpPr txBox="1"/>
                <p:nvPr/>
              </p:nvSpPr>
              <p:spPr>
                <a:xfrm>
                  <a:off x="1413845" y="1171723"/>
                  <a:ext cx="1497502" cy="4798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>
                      <a:latin typeface="+mn-ea"/>
                    </a:rPr>
                    <a:t>교수진 대상 델파이 조사</a:t>
                  </a:r>
                  <a:r>
                    <a:rPr lang="en-US" altLang="ko-KR" sz="900" spc="-100" dirty="0">
                      <a:latin typeface="+mn-ea"/>
                    </a:rPr>
                    <a:t>(3</a:t>
                  </a:r>
                  <a:r>
                    <a:rPr lang="ko-KR" altLang="en-US" sz="900" spc="-100" dirty="0">
                      <a:latin typeface="+mn-ea"/>
                    </a:rPr>
                    <a:t>차</a:t>
                  </a:r>
                  <a:r>
                    <a:rPr lang="en-US" altLang="ko-KR" sz="900" spc="-100" dirty="0">
                      <a:latin typeface="+mn-ea"/>
                    </a:rPr>
                    <a:t>)</a:t>
                  </a:r>
                </a:p>
                <a:p>
                  <a:pPr marL="279450" lvl="2" indent="-171450">
                    <a:buFont typeface="Calibri" panose="020F0502020204030204" pitchFamily="34" charset="0"/>
                    <a:buChar char="‒"/>
                  </a:pPr>
                  <a:r>
                    <a:rPr lang="en-US" altLang="ko-KR" sz="900" spc="-100" dirty="0">
                      <a:latin typeface="+mn-ea"/>
                    </a:rPr>
                    <a:t>51</a:t>
                  </a:r>
                  <a:r>
                    <a:rPr lang="ko-KR" altLang="en-US" sz="900" spc="-100" dirty="0">
                      <a:latin typeface="+mn-ea"/>
                    </a:rPr>
                    <a:t>명</a:t>
                  </a:r>
                  <a:r>
                    <a:rPr lang="en-US" altLang="ko-KR" sz="900" spc="-100" dirty="0">
                      <a:latin typeface="+mn-ea"/>
                    </a:rPr>
                    <a:t> </a:t>
                  </a:r>
                  <a:r>
                    <a:rPr lang="ko-KR" altLang="en-US" sz="900" spc="-100" dirty="0">
                      <a:latin typeface="+mn-ea"/>
                    </a:rPr>
                    <a:t>중</a:t>
                  </a:r>
                  <a:r>
                    <a:rPr lang="en-US" altLang="ko-KR" sz="900" spc="-100" dirty="0">
                      <a:latin typeface="+mn-ea"/>
                    </a:rPr>
                    <a:t> 27</a:t>
                  </a:r>
                  <a:r>
                    <a:rPr lang="ko-KR" altLang="en-US" sz="900" spc="-100" dirty="0">
                      <a:latin typeface="+mn-ea"/>
                    </a:rPr>
                    <a:t>명 응답</a:t>
                  </a:r>
                </a:p>
              </p:txBody>
            </p:sp>
          </p:grpSp>
          <p:sp>
            <p:nvSpPr>
              <p:cNvPr id="136" name="직사각형 135"/>
              <p:cNvSpPr/>
              <p:nvPr/>
            </p:nvSpPr>
            <p:spPr>
              <a:xfrm>
                <a:off x="765694" y="1824167"/>
                <a:ext cx="1497502" cy="2435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교육 혁신 아젠다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안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도출 </a:t>
                </a: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755576" y="3938463"/>
              <a:ext cx="3464297" cy="806711"/>
              <a:chOff x="765694" y="1824129"/>
              <a:chExt cx="1669241" cy="762260"/>
            </a:xfrm>
          </p:grpSpPr>
          <p:grpSp>
            <p:nvGrpSpPr>
              <p:cNvPr id="131" name="그룹 130"/>
              <p:cNvGrpSpPr/>
              <p:nvPr/>
            </p:nvGrpSpPr>
            <p:grpSpPr>
              <a:xfrm>
                <a:off x="770242" y="1824129"/>
                <a:ext cx="1664693" cy="762260"/>
                <a:chOff x="1413845" y="874421"/>
                <a:chExt cx="1664693" cy="762260"/>
              </a:xfrm>
            </p:grpSpPr>
            <p:sp>
              <p:nvSpPr>
                <p:cNvPr id="133" name="직사각형 132"/>
                <p:cNvSpPr/>
                <p:nvPr/>
              </p:nvSpPr>
              <p:spPr>
                <a:xfrm>
                  <a:off x="1413845" y="874421"/>
                  <a:ext cx="1664693" cy="76226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4" name="TextBox 133"/>
                <p:cNvSpPr txBox="1"/>
                <p:nvPr/>
              </p:nvSpPr>
              <p:spPr>
                <a:xfrm>
                  <a:off x="1416883" y="1147889"/>
                  <a:ext cx="864664" cy="47984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dirty="0">
                      <a:latin typeface="+mn-ea"/>
                    </a:rPr>
                    <a:t>대학 중장기 발전계획 자료</a:t>
                  </a:r>
                  <a:endParaRPr lang="en-US" altLang="ko-KR" sz="900" dirty="0">
                    <a:latin typeface="+mn-ea"/>
                  </a:endParaRPr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dirty="0">
                      <a:latin typeface="+mn-ea"/>
                    </a:rPr>
                    <a:t>교육혁신 관련 자료 검토</a:t>
                  </a:r>
                  <a:endParaRPr lang="en-US" altLang="ko-KR" sz="900" dirty="0">
                    <a:latin typeface="+mn-ea"/>
                  </a:endParaRPr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dirty="0">
                      <a:latin typeface="+mn-ea"/>
                    </a:rPr>
                    <a:t>타 대학 사례 분석</a:t>
                  </a:r>
                </a:p>
              </p:txBody>
            </p:sp>
          </p:grpSp>
          <p:sp>
            <p:nvSpPr>
              <p:cNvPr id="132" name="직사각형 131"/>
              <p:cNvSpPr/>
              <p:nvPr/>
            </p:nvSpPr>
            <p:spPr>
              <a:xfrm>
                <a:off x="765694" y="1824167"/>
                <a:ext cx="1669241" cy="2435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chemeClr val="tx1"/>
                    </a:solidFill>
                  </a:rPr>
                  <a:t>자료 검토 및 벤치마킹</a:t>
                </a:r>
              </a:p>
            </p:txBody>
          </p:sp>
        </p:grpSp>
        <p:grpSp>
          <p:nvGrpSpPr>
            <p:cNvPr id="66" name="그룹 65"/>
            <p:cNvGrpSpPr/>
            <p:nvPr/>
          </p:nvGrpSpPr>
          <p:grpSpPr>
            <a:xfrm>
              <a:off x="4440891" y="1835392"/>
              <a:ext cx="1502491" cy="641492"/>
              <a:chOff x="770242" y="1824128"/>
              <a:chExt cx="1502491" cy="665411"/>
            </a:xfrm>
          </p:grpSpPr>
          <p:grpSp>
            <p:nvGrpSpPr>
              <p:cNvPr id="127" name="그룹 126"/>
              <p:cNvGrpSpPr/>
              <p:nvPr/>
            </p:nvGrpSpPr>
            <p:grpSpPr>
              <a:xfrm>
                <a:off x="770242" y="1824129"/>
                <a:ext cx="1502491" cy="665410"/>
                <a:chOff x="1413845" y="874421"/>
                <a:chExt cx="1502491" cy="665410"/>
              </a:xfrm>
            </p:grpSpPr>
            <p:sp>
              <p:nvSpPr>
                <p:cNvPr id="129" name="직사각형 128"/>
                <p:cNvSpPr/>
                <p:nvPr/>
              </p:nvSpPr>
              <p:spPr>
                <a:xfrm>
                  <a:off x="1413845" y="874421"/>
                  <a:ext cx="1497502" cy="6654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0" name="TextBox 129"/>
                <p:cNvSpPr txBox="1"/>
                <p:nvPr/>
              </p:nvSpPr>
              <p:spPr>
                <a:xfrm>
                  <a:off x="1418834" y="1146836"/>
                  <a:ext cx="1497502" cy="3831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/>
                    <a:t>혁신 방향</a:t>
                  </a:r>
                  <a:r>
                    <a:rPr lang="en-US" altLang="ko-KR" sz="900" spc="-100" dirty="0"/>
                    <a:t>(</a:t>
                  </a:r>
                  <a:r>
                    <a:rPr lang="ko-KR" altLang="en-US" sz="900" spc="-100" dirty="0"/>
                    <a:t>안</a:t>
                  </a:r>
                  <a:r>
                    <a:rPr lang="en-US" altLang="ko-KR" sz="900" spc="-100" dirty="0"/>
                    <a:t>), </a:t>
                  </a:r>
                  <a:r>
                    <a:rPr lang="ko-KR" altLang="en-US" sz="900" spc="-100" dirty="0"/>
                    <a:t>목표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전략</a:t>
                  </a:r>
                  <a:endParaRPr lang="en-US" altLang="ko-KR" sz="900" spc="-100" dirty="0"/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>
                      <a:latin typeface="+mn-ea"/>
                    </a:rPr>
                    <a:t>전략별 혁신 과제</a:t>
                  </a:r>
                </a:p>
              </p:txBody>
            </p:sp>
          </p:grpSp>
          <p:sp>
            <p:nvSpPr>
              <p:cNvPr id="128" name="직사각형 127"/>
              <p:cNvSpPr/>
              <p:nvPr/>
            </p:nvSpPr>
            <p:spPr>
              <a:xfrm>
                <a:off x="770242" y="1824128"/>
                <a:ext cx="1497502" cy="24356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혁신 계획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안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)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 제안</a:t>
                </a: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1769480" y="1814839"/>
              <a:ext cx="777935" cy="675117"/>
              <a:chOff x="1619672" y="1824127"/>
              <a:chExt cx="777935" cy="675117"/>
            </a:xfrm>
          </p:grpSpPr>
          <p:sp>
            <p:nvSpPr>
              <p:cNvPr id="125" name="직사각형 124"/>
              <p:cNvSpPr/>
              <p:nvPr/>
            </p:nvSpPr>
            <p:spPr>
              <a:xfrm>
                <a:off x="1619672" y="1830435"/>
                <a:ext cx="777422" cy="66880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spcBef>
                    <a:spcPts val="600"/>
                  </a:spcBef>
                </a:pP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직사각형 125"/>
              <p:cNvSpPr/>
              <p:nvPr/>
            </p:nvSpPr>
            <p:spPr>
              <a:xfrm>
                <a:off x="1620988" y="1824127"/>
                <a:ext cx="776619" cy="315755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대내외 여건</a:t>
                </a:r>
              </a:p>
            </p:txBody>
          </p:sp>
        </p:grpSp>
        <p:grpSp>
          <p:nvGrpSpPr>
            <p:cNvPr id="68" name="그룹 67"/>
            <p:cNvGrpSpPr/>
            <p:nvPr/>
          </p:nvGrpSpPr>
          <p:grpSpPr>
            <a:xfrm>
              <a:off x="776480" y="2842161"/>
              <a:ext cx="1783035" cy="902588"/>
              <a:chOff x="776480" y="2747361"/>
              <a:chExt cx="1783035" cy="902588"/>
            </a:xfrm>
          </p:grpSpPr>
          <p:grpSp>
            <p:nvGrpSpPr>
              <p:cNvPr id="121" name="그룹 120"/>
              <p:cNvGrpSpPr/>
              <p:nvPr/>
            </p:nvGrpSpPr>
            <p:grpSpPr>
              <a:xfrm>
                <a:off x="780585" y="2747361"/>
                <a:ext cx="1778930" cy="878497"/>
                <a:chOff x="770241" y="1817822"/>
                <a:chExt cx="1778930" cy="878497"/>
              </a:xfrm>
            </p:grpSpPr>
            <p:sp>
              <p:nvSpPr>
                <p:cNvPr id="123" name="직사각형 122"/>
                <p:cNvSpPr/>
                <p:nvPr/>
              </p:nvSpPr>
              <p:spPr>
                <a:xfrm>
                  <a:off x="770241" y="1824128"/>
                  <a:ext cx="1778929" cy="87219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4" name="직사각형 123"/>
                <p:cNvSpPr/>
                <p:nvPr/>
              </p:nvSpPr>
              <p:spPr>
                <a:xfrm>
                  <a:off x="770241" y="1817822"/>
                  <a:ext cx="1778930" cy="2435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000" b="1" spc="-100" dirty="0">
                      <a:solidFill>
                        <a:schemeClr val="tx1"/>
                      </a:solidFill>
                    </a:rPr>
                    <a:t>내부 여건 및 역량</a:t>
                  </a:r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776480" y="3003618"/>
                <a:ext cx="177893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08000" indent="-108000">
                  <a:buFont typeface="Arial" panose="020B0604020202020204" pitchFamily="34" charset="0"/>
                  <a:buChar char="•"/>
                </a:pPr>
                <a:r>
                  <a:rPr lang="ko-KR" altLang="en-US" sz="900" dirty="0">
                    <a:latin typeface="+mn-ea"/>
                  </a:rPr>
                  <a:t>대학 교육체계 분석</a:t>
                </a:r>
                <a:endParaRPr lang="en-US" altLang="ko-KR" sz="900" dirty="0">
                  <a:latin typeface="+mn-ea"/>
                </a:endParaRPr>
              </a:p>
              <a:p>
                <a:pPr marL="108000" indent="-108000">
                  <a:buFont typeface="Arial" panose="020B0604020202020204" pitchFamily="34" charset="0"/>
                  <a:buChar char="•"/>
                </a:pPr>
                <a:r>
                  <a:rPr lang="ko-KR" altLang="en-US" sz="900" dirty="0">
                    <a:latin typeface="+mn-ea"/>
                  </a:rPr>
                  <a:t>신입생 실태조사 결과 분석</a:t>
                </a:r>
                <a:endParaRPr lang="en-US" altLang="ko-KR" sz="900" dirty="0">
                  <a:latin typeface="+mn-ea"/>
                </a:endParaRPr>
              </a:p>
              <a:p>
                <a:pPr marL="108000" indent="-108000">
                  <a:buFont typeface="Arial" panose="020B0604020202020204" pitchFamily="34" charset="0"/>
                  <a:buChar char="•"/>
                </a:pPr>
                <a:r>
                  <a:rPr lang="ko-KR" altLang="en-US" sz="900" dirty="0">
                    <a:latin typeface="+mn-ea"/>
                  </a:rPr>
                  <a:t>교육수요자만족도조사 및 핵심역량진단 결과 분석</a:t>
                </a:r>
              </a:p>
            </p:txBody>
          </p:sp>
        </p:grpSp>
        <p:sp>
          <p:nvSpPr>
            <p:cNvPr id="69" name="TextBox 68"/>
            <p:cNvSpPr txBox="1"/>
            <p:nvPr/>
          </p:nvSpPr>
          <p:spPr>
            <a:xfrm>
              <a:off x="1770360" y="2171238"/>
              <a:ext cx="77654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72000">
                <a:buFont typeface="Arial" panose="020B0604020202020204" pitchFamily="34" charset="0"/>
                <a:buChar char="•"/>
              </a:pPr>
              <a:r>
                <a:rPr lang="en-US" altLang="ko-KR" sz="900" spc="-100" dirty="0">
                  <a:latin typeface="+mn-ea"/>
                </a:rPr>
                <a:t>SWOT</a:t>
              </a:r>
              <a:r>
                <a:rPr lang="ko-KR" altLang="en-US" sz="900" spc="-100" dirty="0">
                  <a:latin typeface="+mn-ea"/>
                </a:rPr>
                <a:t> 분석</a:t>
              </a:r>
            </a:p>
          </p:txBody>
        </p:sp>
        <p:cxnSp>
          <p:nvCxnSpPr>
            <p:cNvPr id="70" name="직선 화살표 연결선 69"/>
            <p:cNvCxnSpPr/>
            <p:nvPr/>
          </p:nvCxnSpPr>
          <p:spPr>
            <a:xfrm>
              <a:off x="1557933" y="2025327"/>
              <a:ext cx="216024" cy="0"/>
            </a:xfrm>
            <a:prstGeom prst="straightConnector1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화살표 연결선 70"/>
            <p:cNvCxnSpPr/>
            <p:nvPr/>
          </p:nvCxnSpPr>
          <p:spPr>
            <a:xfrm flipV="1">
              <a:off x="2051720" y="2585445"/>
              <a:ext cx="0" cy="216679"/>
            </a:xfrm>
            <a:prstGeom prst="straightConnector1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2" name="그룹 71"/>
            <p:cNvGrpSpPr/>
            <p:nvPr/>
          </p:nvGrpSpPr>
          <p:grpSpPr>
            <a:xfrm>
              <a:off x="4440891" y="2585445"/>
              <a:ext cx="1502491" cy="669828"/>
              <a:chOff x="770242" y="1824128"/>
              <a:chExt cx="1502491" cy="694804"/>
            </a:xfrm>
          </p:grpSpPr>
          <p:grpSp>
            <p:nvGrpSpPr>
              <p:cNvPr id="117" name="그룹 116"/>
              <p:cNvGrpSpPr/>
              <p:nvPr/>
            </p:nvGrpSpPr>
            <p:grpSpPr>
              <a:xfrm>
                <a:off x="770242" y="1824129"/>
                <a:ext cx="1502491" cy="694803"/>
                <a:chOff x="1413845" y="874421"/>
                <a:chExt cx="1502491" cy="694803"/>
              </a:xfrm>
            </p:grpSpPr>
            <p:sp>
              <p:nvSpPr>
                <p:cNvPr id="119" name="직사각형 118"/>
                <p:cNvSpPr/>
                <p:nvPr/>
              </p:nvSpPr>
              <p:spPr>
                <a:xfrm>
                  <a:off x="1413845" y="874421"/>
                  <a:ext cx="1497502" cy="6948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1418834" y="1146836"/>
                  <a:ext cx="1497502" cy="3831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/>
                    <a:t>재학생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교직원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졸업생</a:t>
                  </a:r>
                  <a:endParaRPr lang="en-US" altLang="ko-KR" sz="900" spc="-100" dirty="0"/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>
                      <a:latin typeface="+mn-ea"/>
                    </a:rPr>
                    <a:t>산업체</a:t>
                  </a:r>
                  <a:r>
                    <a:rPr lang="en-US" altLang="ko-KR" sz="900" spc="-100" dirty="0">
                      <a:latin typeface="+mn-ea"/>
                    </a:rPr>
                    <a:t>, </a:t>
                  </a:r>
                  <a:r>
                    <a:rPr lang="ko-KR" altLang="en-US" sz="900" spc="-100" dirty="0">
                      <a:latin typeface="+mn-ea"/>
                    </a:rPr>
                    <a:t>학부모</a:t>
                  </a:r>
                </a:p>
              </p:txBody>
            </p:sp>
          </p:grpSp>
          <p:sp>
            <p:nvSpPr>
              <p:cNvPr id="118" name="직사각형 117"/>
              <p:cNvSpPr/>
              <p:nvPr/>
            </p:nvSpPr>
            <p:spPr>
              <a:xfrm>
                <a:off x="770242" y="1824128"/>
                <a:ext cx="1497502" cy="24356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의견수렴 설문</a:t>
                </a: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4447929" y="3360100"/>
              <a:ext cx="1502491" cy="646918"/>
              <a:chOff x="770242" y="1824128"/>
              <a:chExt cx="1502491" cy="671913"/>
            </a:xfrm>
          </p:grpSpPr>
          <p:grpSp>
            <p:nvGrpSpPr>
              <p:cNvPr id="113" name="그룹 112"/>
              <p:cNvGrpSpPr/>
              <p:nvPr/>
            </p:nvGrpSpPr>
            <p:grpSpPr>
              <a:xfrm>
                <a:off x="770242" y="1824131"/>
                <a:ext cx="1502491" cy="671910"/>
                <a:chOff x="1413845" y="874423"/>
                <a:chExt cx="1502491" cy="671910"/>
              </a:xfrm>
            </p:grpSpPr>
            <p:sp>
              <p:nvSpPr>
                <p:cNvPr id="115" name="직사각형 114"/>
                <p:cNvSpPr/>
                <p:nvPr/>
              </p:nvSpPr>
              <p:spPr>
                <a:xfrm>
                  <a:off x="1413845" y="874423"/>
                  <a:ext cx="1497502" cy="6719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1418834" y="1146837"/>
                  <a:ext cx="1497502" cy="2397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en-US" altLang="ko-KR" sz="900" spc="-100" dirty="0"/>
                    <a:t> </a:t>
                  </a:r>
                  <a:r>
                    <a:rPr lang="ko-KR" altLang="en-US" sz="900" spc="-100" dirty="0"/>
                    <a:t>재학생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교직원</a:t>
                  </a:r>
                  <a:endParaRPr lang="ko-KR" altLang="en-US" sz="900" spc="-100" dirty="0">
                    <a:latin typeface="+mn-ea"/>
                  </a:endParaRPr>
                </a:p>
              </p:txBody>
            </p:sp>
          </p:grpSp>
          <p:sp>
            <p:nvSpPr>
              <p:cNvPr id="114" name="직사각형 113"/>
              <p:cNvSpPr/>
              <p:nvPr/>
            </p:nvSpPr>
            <p:spPr>
              <a:xfrm>
                <a:off x="770242" y="1824128"/>
                <a:ext cx="1497502" cy="24356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공청회</a:t>
                </a:r>
              </a:p>
            </p:txBody>
          </p:sp>
        </p:grpSp>
        <p:grpSp>
          <p:nvGrpSpPr>
            <p:cNvPr id="74" name="그룹 73"/>
            <p:cNvGrpSpPr/>
            <p:nvPr/>
          </p:nvGrpSpPr>
          <p:grpSpPr>
            <a:xfrm>
              <a:off x="4442208" y="4128415"/>
              <a:ext cx="1502491" cy="631956"/>
              <a:chOff x="770242" y="1824128"/>
              <a:chExt cx="1502491" cy="655520"/>
            </a:xfrm>
          </p:grpSpPr>
          <p:grpSp>
            <p:nvGrpSpPr>
              <p:cNvPr id="109" name="그룹 108"/>
              <p:cNvGrpSpPr/>
              <p:nvPr/>
            </p:nvGrpSpPr>
            <p:grpSpPr>
              <a:xfrm>
                <a:off x="770242" y="1824129"/>
                <a:ext cx="1502491" cy="655519"/>
                <a:chOff x="1413845" y="874421"/>
                <a:chExt cx="1502491" cy="655519"/>
              </a:xfrm>
            </p:grpSpPr>
            <p:sp>
              <p:nvSpPr>
                <p:cNvPr id="111" name="직사각형 110"/>
                <p:cNvSpPr/>
                <p:nvPr/>
              </p:nvSpPr>
              <p:spPr>
                <a:xfrm>
                  <a:off x="1413845" y="874421"/>
                  <a:ext cx="1497502" cy="65551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2" name="TextBox 111"/>
                <p:cNvSpPr txBox="1"/>
                <p:nvPr/>
              </p:nvSpPr>
              <p:spPr>
                <a:xfrm>
                  <a:off x="1418834" y="1146836"/>
                  <a:ext cx="1497502" cy="2394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en-US" altLang="ko-KR" sz="900" spc="-100" dirty="0"/>
                    <a:t> </a:t>
                  </a:r>
                  <a:r>
                    <a:rPr lang="ko-KR" altLang="en-US" sz="900" spc="-100" dirty="0"/>
                    <a:t>졸업생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산업체 </a:t>
                  </a:r>
                  <a:r>
                    <a:rPr lang="en-US" altLang="ko-KR" sz="900" spc="-100" dirty="0"/>
                    <a:t>, </a:t>
                  </a:r>
                  <a:r>
                    <a:rPr lang="ko-KR" altLang="en-US" sz="900" spc="-100" dirty="0"/>
                    <a:t>학부모</a:t>
                  </a:r>
                  <a:endParaRPr lang="ko-KR" altLang="en-US" sz="900" spc="-100" dirty="0">
                    <a:latin typeface="+mn-ea"/>
                  </a:endParaRPr>
                </a:p>
              </p:txBody>
            </p:sp>
          </p:grpSp>
          <p:sp>
            <p:nvSpPr>
              <p:cNvPr id="110" name="직사각형 109"/>
              <p:cNvSpPr/>
              <p:nvPr/>
            </p:nvSpPr>
            <p:spPr>
              <a:xfrm>
                <a:off x="770242" y="1824128"/>
                <a:ext cx="1497502" cy="24356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FGI</a:t>
                </a:r>
                <a:endParaRPr lang="ko-KR" altLang="en-US" sz="1000" b="1" spc="-100" dirty="0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75" name="직선 연결선 74"/>
            <p:cNvCxnSpPr>
              <a:stCxn id="69" idx="3"/>
            </p:cNvCxnSpPr>
            <p:nvPr/>
          </p:nvCxnSpPr>
          <p:spPr>
            <a:xfrm flipV="1">
              <a:off x="2546902" y="2283718"/>
              <a:ext cx="184827" cy="29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/>
            <p:cNvCxnSpPr/>
            <p:nvPr/>
          </p:nvCxnSpPr>
          <p:spPr>
            <a:xfrm flipV="1">
              <a:off x="4252194" y="2222528"/>
              <a:ext cx="174417" cy="1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직선 연결선 76"/>
            <p:cNvCxnSpPr/>
            <p:nvPr/>
          </p:nvCxnSpPr>
          <p:spPr>
            <a:xfrm>
              <a:off x="5151069" y="2467348"/>
              <a:ext cx="0" cy="95489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5132099" y="3247555"/>
              <a:ext cx="0" cy="95489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 78"/>
            <p:cNvCxnSpPr/>
            <p:nvPr/>
          </p:nvCxnSpPr>
          <p:spPr>
            <a:xfrm>
              <a:off x="5151069" y="4007018"/>
              <a:ext cx="0" cy="95489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연결선 79"/>
            <p:cNvCxnSpPr/>
            <p:nvPr/>
          </p:nvCxnSpPr>
          <p:spPr>
            <a:xfrm>
              <a:off x="3419872" y="2730510"/>
              <a:ext cx="0" cy="117957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>
              <a:off x="3421780" y="3731615"/>
              <a:ext cx="0" cy="20066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 flipV="1">
              <a:off x="4221621" y="4503375"/>
              <a:ext cx="204990" cy="3079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그룹 82"/>
            <p:cNvGrpSpPr/>
            <p:nvPr/>
          </p:nvGrpSpPr>
          <p:grpSpPr>
            <a:xfrm>
              <a:off x="6054246" y="1839164"/>
              <a:ext cx="1555873" cy="641809"/>
              <a:chOff x="770242" y="1811046"/>
              <a:chExt cx="1555873" cy="665740"/>
            </a:xfrm>
          </p:grpSpPr>
          <p:grpSp>
            <p:nvGrpSpPr>
              <p:cNvPr id="105" name="그룹 104"/>
              <p:cNvGrpSpPr/>
              <p:nvPr/>
            </p:nvGrpSpPr>
            <p:grpSpPr>
              <a:xfrm>
                <a:off x="770242" y="1811376"/>
                <a:ext cx="1555873" cy="665410"/>
                <a:chOff x="1413845" y="861668"/>
                <a:chExt cx="1555873" cy="665410"/>
              </a:xfrm>
            </p:grpSpPr>
            <p:sp>
              <p:nvSpPr>
                <p:cNvPr id="107" name="직사각형 106"/>
                <p:cNvSpPr/>
                <p:nvPr/>
              </p:nvSpPr>
              <p:spPr>
                <a:xfrm>
                  <a:off x="1432617" y="861668"/>
                  <a:ext cx="1537101" cy="6654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1413845" y="1130875"/>
                  <a:ext cx="1537101" cy="3831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/>
                    <a:t>의견 수렴 결과 반영한 최종안 도출</a:t>
                  </a:r>
                  <a:endParaRPr lang="ko-KR" altLang="en-US" sz="900" spc="-100" dirty="0">
                    <a:latin typeface="+mn-ea"/>
                  </a:endParaRPr>
                </a:p>
              </p:txBody>
            </p:sp>
          </p:grpSp>
          <p:sp>
            <p:nvSpPr>
              <p:cNvPr id="106" name="직사각형 105"/>
              <p:cNvSpPr/>
              <p:nvPr/>
            </p:nvSpPr>
            <p:spPr>
              <a:xfrm>
                <a:off x="782854" y="1811046"/>
                <a:ext cx="1542090" cy="243566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혁신 계획 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최종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안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) 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도출</a:t>
                </a:r>
              </a:p>
            </p:txBody>
          </p:sp>
        </p:grpSp>
        <p:grpSp>
          <p:nvGrpSpPr>
            <p:cNvPr id="84" name="그룹 83"/>
            <p:cNvGrpSpPr/>
            <p:nvPr/>
          </p:nvGrpSpPr>
          <p:grpSpPr>
            <a:xfrm>
              <a:off x="6099202" y="4102507"/>
              <a:ext cx="1543407" cy="641809"/>
              <a:chOff x="782854" y="1811046"/>
              <a:chExt cx="1543407" cy="665740"/>
            </a:xfrm>
          </p:grpSpPr>
          <p:grpSp>
            <p:nvGrpSpPr>
              <p:cNvPr id="101" name="그룹 100"/>
              <p:cNvGrpSpPr/>
              <p:nvPr/>
            </p:nvGrpSpPr>
            <p:grpSpPr>
              <a:xfrm>
                <a:off x="789014" y="1811376"/>
                <a:ext cx="1537247" cy="665410"/>
                <a:chOff x="1432617" y="861668"/>
                <a:chExt cx="1537247" cy="665410"/>
              </a:xfrm>
            </p:grpSpPr>
            <p:sp>
              <p:nvSpPr>
                <p:cNvPr id="103" name="직사각형 102"/>
                <p:cNvSpPr/>
                <p:nvPr/>
              </p:nvSpPr>
              <p:spPr>
                <a:xfrm>
                  <a:off x="1432617" y="861668"/>
                  <a:ext cx="1537101" cy="6654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4" name="TextBox 103"/>
                <p:cNvSpPr txBox="1"/>
                <p:nvPr/>
              </p:nvSpPr>
              <p:spPr>
                <a:xfrm>
                  <a:off x="1432763" y="1130875"/>
                  <a:ext cx="1537101" cy="3831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 smtClean="0"/>
                    <a:t>추가 의견 수렴</a:t>
                  </a:r>
                  <a:endParaRPr lang="en-US" altLang="ko-KR" sz="900" spc="-100" dirty="0" smtClean="0"/>
                </a:p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 smtClean="0"/>
                    <a:t>홈페이지 공지</a:t>
                  </a:r>
                  <a:endParaRPr lang="ko-KR" altLang="en-US" sz="900" spc="-100" dirty="0">
                    <a:latin typeface="+mn-ea"/>
                  </a:endParaRPr>
                </a:p>
              </p:txBody>
            </p:sp>
          </p:grpSp>
          <p:sp>
            <p:nvSpPr>
              <p:cNvPr id="102" name="직사각형 101"/>
              <p:cNvSpPr/>
              <p:nvPr/>
            </p:nvSpPr>
            <p:spPr>
              <a:xfrm>
                <a:off x="782854" y="1811046"/>
                <a:ext cx="1542090" cy="243566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대학 교육 혁신 계획 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공유</a:t>
                </a:r>
              </a:p>
            </p:txBody>
          </p:sp>
        </p:grpSp>
        <p:grpSp>
          <p:nvGrpSpPr>
            <p:cNvPr id="85" name="그룹 84"/>
            <p:cNvGrpSpPr/>
            <p:nvPr/>
          </p:nvGrpSpPr>
          <p:grpSpPr>
            <a:xfrm>
              <a:off x="6058776" y="2963657"/>
              <a:ext cx="1555873" cy="641809"/>
              <a:chOff x="770242" y="1811046"/>
              <a:chExt cx="1555873" cy="665740"/>
            </a:xfrm>
          </p:grpSpPr>
          <p:grpSp>
            <p:nvGrpSpPr>
              <p:cNvPr id="97" name="그룹 96"/>
              <p:cNvGrpSpPr/>
              <p:nvPr/>
            </p:nvGrpSpPr>
            <p:grpSpPr>
              <a:xfrm>
                <a:off x="770242" y="1811376"/>
                <a:ext cx="1555873" cy="665410"/>
                <a:chOff x="1413845" y="861668"/>
                <a:chExt cx="1555873" cy="665410"/>
              </a:xfrm>
            </p:grpSpPr>
            <p:sp>
              <p:nvSpPr>
                <p:cNvPr id="99" name="직사각형 98"/>
                <p:cNvSpPr/>
                <p:nvPr/>
              </p:nvSpPr>
              <p:spPr>
                <a:xfrm>
                  <a:off x="1432617" y="861668"/>
                  <a:ext cx="1537101" cy="6654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ts val="600"/>
                    </a:spcBef>
                  </a:pPr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0" name="TextBox 99"/>
                <p:cNvSpPr txBox="1"/>
                <p:nvPr/>
              </p:nvSpPr>
              <p:spPr>
                <a:xfrm>
                  <a:off x="1413845" y="1130875"/>
                  <a:ext cx="1537101" cy="2394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08000" indent="-108000">
                    <a:buFont typeface="Arial" panose="020B0604020202020204" pitchFamily="34" charset="0"/>
                    <a:buChar char="•"/>
                  </a:pPr>
                  <a:r>
                    <a:rPr lang="ko-KR" altLang="en-US" sz="900" spc="-100" dirty="0"/>
                    <a:t>교무위원회 심의 및   확정</a:t>
                  </a:r>
                  <a:endParaRPr lang="ko-KR" altLang="en-US" sz="900" spc="-100" dirty="0">
                    <a:latin typeface="+mn-ea"/>
                  </a:endParaRPr>
                </a:p>
              </p:txBody>
            </p:sp>
          </p:grpSp>
          <p:sp>
            <p:nvSpPr>
              <p:cNvPr id="98" name="직사각형 97"/>
              <p:cNvSpPr/>
              <p:nvPr/>
            </p:nvSpPr>
            <p:spPr>
              <a:xfrm>
                <a:off x="782854" y="1811046"/>
                <a:ext cx="1542090" cy="243566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혁신 계획 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최종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안</a:t>
                </a:r>
                <a:r>
                  <a:rPr lang="en-US" altLang="ko-KR" sz="1000" b="1" spc="-100" dirty="0">
                    <a:solidFill>
                      <a:schemeClr val="tx1"/>
                    </a:solidFill>
                  </a:rPr>
                  <a:t>)  </a:t>
                </a:r>
                <a:r>
                  <a:rPr lang="ko-KR" altLang="en-US" sz="1000" b="1" spc="-100" dirty="0">
                    <a:solidFill>
                      <a:schemeClr val="tx1"/>
                    </a:solidFill>
                  </a:rPr>
                  <a:t>심의</a:t>
                </a:r>
              </a:p>
            </p:txBody>
          </p:sp>
        </p:grpSp>
        <p:cxnSp>
          <p:nvCxnSpPr>
            <p:cNvPr id="86" name="직선 화살표 연결선 85"/>
            <p:cNvCxnSpPr/>
            <p:nvPr/>
          </p:nvCxnSpPr>
          <p:spPr>
            <a:xfrm>
              <a:off x="6812820" y="2500216"/>
              <a:ext cx="0" cy="405267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화살표 연결선 86"/>
            <p:cNvCxnSpPr/>
            <p:nvPr/>
          </p:nvCxnSpPr>
          <p:spPr>
            <a:xfrm>
              <a:off x="6828600" y="3650581"/>
              <a:ext cx="0" cy="405267"/>
            </a:xfrm>
            <a:prstGeom prst="straightConnector1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오각형 87"/>
            <p:cNvSpPr/>
            <p:nvPr/>
          </p:nvSpPr>
          <p:spPr>
            <a:xfrm>
              <a:off x="763862" y="1187190"/>
              <a:ext cx="7120506" cy="512062"/>
            </a:xfrm>
            <a:prstGeom prst="homePlat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갈매기형 수장 88"/>
            <p:cNvSpPr/>
            <p:nvPr/>
          </p:nvSpPr>
          <p:spPr>
            <a:xfrm>
              <a:off x="2501140" y="1184517"/>
              <a:ext cx="322776" cy="51473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90" name="갈매기형 수장 89"/>
            <p:cNvSpPr/>
            <p:nvPr/>
          </p:nvSpPr>
          <p:spPr>
            <a:xfrm>
              <a:off x="4216761" y="1186488"/>
              <a:ext cx="322776" cy="51473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갈매기형 수장 90"/>
            <p:cNvSpPr/>
            <p:nvPr/>
          </p:nvSpPr>
          <p:spPr>
            <a:xfrm>
              <a:off x="5932382" y="1181051"/>
              <a:ext cx="322776" cy="51473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80585" y="1289300"/>
              <a:ext cx="17205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pc="-100" dirty="0">
                  <a:solidFill>
                    <a:prstClr val="white"/>
                  </a:solidFill>
                </a:rPr>
                <a:t>내〮외부적 여건 및  환경 분석</a:t>
              </a:r>
              <a:endParaRPr lang="ko-KR" altLang="en-US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2709769" y="1315970"/>
              <a:ext cx="17205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pc="-100" dirty="0">
                  <a:solidFill>
                    <a:prstClr val="white"/>
                  </a:solidFill>
                </a:rPr>
                <a:t>계획 수립을 위한 의견 수집</a:t>
              </a:r>
              <a:endParaRPr lang="ko-KR" altLang="en-US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440891" y="1310541"/>
              <a:ext cx="17205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pc="-100" dirty="0">
                  <a:solidFill>
                    <a:prstClr val="white"/>
                  </a:solidFill>
                </a:rPr>
                <a:t>의견 수렴 및 환류</a:t>
              </a:r>
              <a:endParaRPr lang="ko-KR" altLang="en-US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6212432" y="1310541"/>
              <a:ext cx="157890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pc="-100" dirty="0">
                  <a:solidFill>
                    <a:prstClr val="white"/>
                  </a:solidFill>
                </a:rPr>
                <a:t>계획 수립 및 구성원 공유</a:t>
              </a:r>
              <a:endParaRPr lang="ko-KR" altLang="en-US" dirty="0"/>
            </a:p>
          </p:txBody>
        </p:sp>
        <p:cxnSp>
          <p:nvCxnSpPr>
            <p:cNvPr id="96" name="직선 연결선 95"/>
            <p:cNvCxnSpPr/>
            <p:nvPr/>
          </p:nvCxnSpPr>
          <p:spPr>
            <a:xfrm>
              <a:off x="1835696" y="3720175"/>
              <a:ext cx="0" cy="20066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261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grpSp>
        <p:nvGrpSpPr>
          <p:cNvPr id="61" name="그룹 60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대학 교육 혁신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체계도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Ⅱ.</a:t>
              </a:r>
              <a:r>
                <a:rPr lang="en-US" altLang="ko-KR" sz="2400" dirty="0" smtClean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76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532753"/>
            <a:ext cx="5931610" cy="461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71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43" name="직사각형 42"/>
          <p:cNvSpPr/>
          <p:nvPr/>
        </p:nvSpPr>
        <p:spPr>
          <a:xfrm>
            <a:off x="1741840" y="611723"/>
            <a:ext cx="6964918" cy="38030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기본에 충실한 교육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소명을 일깨우는 교육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47554" y="603237"/>
            <a:ext cx="1057872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방향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1741840" y="1124487"/>
            <a:ext cx="6964918" cy="38030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GOOD </a:t>
            </a:r>
            <a:r>
              <a:rPr lang="ko-KR" altLang="en-US" dirty="0" smtClean="0">
                <a:solidFill>
                  <a:schemeClr val="tx1"/>
                </a:solidFill>
              </a:rPr>
              <a:t>교육혁신을 통한 누림과 섬김 인재 양성</a:t>
            </a:r>
            <a:r>
              <a:rPr lang="en-US" altLang="ko-KR" dirty="0" smtClean="0">
                <a:solidFill>
                  <a:schemeClr val="tx1"/>
                </a:solidFill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 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406244" y="1816761"/>
            <a:ext cx="1057872" cy="97909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전략</a:t>
            </a:r>
          </a:p>
        </p:txBody>
      </p:sp>
      <p:grpSp>
        <p:nvGrpSpPr>
          <p:cNvPr id="93" name="그룹 92"/>
          <p:cNvGrpSpPr/>
          <p:nvPr/>
        </p:nvGrpSpPr>
        <p:grpSpPr>
          <a:xfrm>
            <a:off x="1722246" y="3055875"/>
            <a:ext cx="6977531" cy="1950704"/>
            <a:chOff x="1831592" y="3124606"/>
            <a:chExt cx="6624736" cy="1950704"/>
          </a:xfrm>
        </p:grpSpPr>
        <p:grpSp>
          <p:nvGrpSpPr>
            <p:cNvPr id="94" name="그룹 93"/>
            <p:cNvGrpSpPr/>
            <p:nvPr/>
          </p:nvGrpSpPr>
          <p:grpSpPr>
            <a:xfrm>
              <a:off x="1831592" y="3124606"/>
              <a:ext cx="3312368" cy="1950703"/>
              <a:chOff x="1835696" y="2787773"/>
              <a:chExt cx="3024336" cy="1950703"/>
            </a:xfrm>
          </p:grpSpPr>
          <p:sp>
            <p:nvSpPr>
              <p:cNvPr id="105" name="직사각형 104"/>
              <p:cNvSpPr/>
              <p:nvPr/>
            </p:nvSpPr>
            <p:spPr>
              <a:xfrm>
                <a:off x="1835696" y="2787773"/>
                <a:ext cx="1512168" cy="1950703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6" name="직사각형 105"/>
              <p:cNvSpPr/>
              <p:nvPr/>
            </p:nvSpPr>
            <p:spPr>
              <a:xfrm>
                <a:off x="3347864" y="2787773"/>
                <a:ext cx="1512168" cy="1950703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7" name="그룹 96"/>
            <p:cNvGrpSpPr/>
            <p:nvPr/>
          </p:nvGrpSpPr>
          <p:grpSpPr>
            <a:xfrm>
              <a:off x="5143960" y="3125708"/>
              <a:ext cx="3312368" cy="1949602"/>
              <a:chOff x="1835696" y="2787774"/>
              <a:chExt cx="3024336" cy="1949602"/>
            </a:xfrm>
          </p:grpSpPr>
          <p:sp>
            <p:nvSpPr>
              <p:cNvPr id="103" name="직사각형 102"/>
              <p:cNvSpPr/>
              <p:nvPr/>
            </p:nvSpPr>
            <p:spPr>
              <a:xfrm>
                <a:off x="1835696" y="2787774"/>
                <a:ext cx="1512168" cy="1949602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4" name="직사각형 103"/>
              <p:cNvSpPr/>
              <p:nvPr/>
            </p:nvSpPr>
            <p:spPr>
              <a:xfrm>
                <a:off x="3347864" y="2787774"/>
                <a:ext cx="1512168" cy="1949602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09" name="직사각형 108"/>
          <p:cNvSpPr/>
          <p:nvPr/>
        </p:nvSpPr>
        <p:spPr>
          <a:xfrm>
            <a:off x="420272" y="3041741"/>
            <a:ext cx="1057872" cy="1964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핵심</a:t>
            </a:r>
            <a:endParaRPr lang="en-US" altLang="ko-KR" dirty="0"/>
          </a:p>
          <a:p>
            <a:pPr algn="ctr"/>
            <a:r>
              <a:rPr lang="ko-KR" altLang="en-US" dirty="0"/>
              <a:t>과제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447554" y="1130664"/>
            <a:ext cx="1057872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목표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1722245" y="1926326"/>
            <a:ext cx="7009025" cy="983009"/>
            <a:chOff x="1697733" y="1829190"/>
            <a:chExt cx="7009025" cy="983009"/>
          </a:xfrm>
        </p:grpSpPr>
        <p:grpSp>
          <p:nvGrpSpPr>
            <p:cNvPr id="80" name="그룹 79"/>
            <p:cNvGrpSpPr/>
            <p:nvPr/>
          </p:nvGrpSpPr>
          <p:grpSpPr>
            <a:xfrm>
              <a:off x="1705654" y="1837448"/>
              <a:ext cx="3497061" cy="958406"/>
              <a:chOff x="1835696" y="2787773"/>
              <a:chExt cx="3024336" cy="1164509"/>
            </a:xfrm>
          </p:grpSpPr>
          <p:sp>
            <p:nvSpPr>
              <p:cNvPr id="91" name="직사각형 90"/>
              <p:cNvSpPr/>
              <p:nvPr/>
            </p:nvSpPr>
            <p:spPr>
              <a:xfrm>
                <a:off x="1835696" y="2787773"/>
                <a:ext cx="1512168" cy="1164509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직사각형 91"/>
              <p:cNvSpPr/>
              <p:nvPr/>
            </p:nvSpPr>
            <p:spPr>
              <a:xfrm>
                <a:off x="3347864" y="2787773"/>
                <a:ext cx="1512168" cy="1164509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3" name="그룹 82"/>
            <p:cNvGrpSpPr/>
            <p:nvPr/>
          </p:nvGrpSpPr>
          <p:grpSpPr>
            <a:xfrm>
              <a:off x="5202715" y="1838354"/>
              <a:ext cx="3497061" cy="958406"/>
              <a:chOff x="1835696" y="2787773"/>
              <a:chExt cx="3024336" cy="1164509"/>
            </a:xfrm>
          </p:grpSpPr>
          <p:sp>
            <p:nvSpPr>
              <p:cNvPr id="89" name="직사각형 88"/>
              <p:cNvSpPr/>
              <p:nvPr/>
            </p:nvSpPr>
            <p:spPr>
              <a:xfrm>
                <a:off x="1835696" y="2787773"/>
                <a:ext cx="1512168" cy="1164509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3347864" y="2787773"/>
                <a:ext cx="1512168" cy="1164509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1722245" y="2173826"/>
              <a:ext cx="172495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spc="-100" dirty="0" smtClean="0"/>
                <a:t>학문적 기초능력 및 </a:t>
              </a:r>
              <a:endParaRPr lang="en-US" altLang="ko-KR" sz="1100" spc="-100" dirty="0" smtClean="0"/>
            </a:p>
            <a:p>
              <a:pPr algn="ctr"/>
              <a:r>
                <a:rPr lang="ko-KR" altLang="en-US" sz="1100" spc="-100" dirty="0" smtClean="0"/>
                <a:t>역량 중심의 교양교육 </a:t>
              </a:r>
              <a:r>
                <a:rPr lang="ko-KR" altLang="en-US" sz="1100" spc="-100" dirty="0"/>
                <a:t>혁신</a:t>
              </a:r>
              <a:endParaRPr lang="en-US" altLang="ko-KR" sz="1100" spc="-100" dirty="0"/>
            </a:p>
            <a:p>
              <a:pPr algn="ctr"/>
              <a:r>
                <a:rPr lang="en-US" altLang="ko-KR" sz="1100" dirty="0"/>
                <a:t>(</a:t>
              </a:r>
              <a:r>
                <a:rPr lang="en-US" altLang="ko-KR" sz="1100" dirty="0" smtClean="0"/>
                <a:t>Grounding)</a:t>
              </a:r>
              <a:endParaRPr lang="en-US" altLang="ko-KR" sz="1100" dirty="0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54184" y="2203948"/>
              <a:ext cx="1748530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dirty="0"/>
                <a:t>현장 가치 중심의 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전공교육 혁신</a:t>
              </a:r>
              <a:endParaRPr lang="en-US" altLang="ko-KR" sz="1100" dirty="0"/>
            </a:p>
            <a:p>
              <a:pPr algn="ctr"/>
              <a:r>
                <a:rPr lang="en-US" altLang="ko-KR" sz="1100" dirty="0"/>
                <a:t>(On-the-scene)</a:t>
              </a: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6944263" y="2212035"/>
              <a:ext cx="176249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dirty="0"/>
                <a:t>다양한 학습 선택권 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보장 및 유연화</a:t>
              </a:r>
              <a:endParaRPr lang="en-US" altLang="ko-KR" sz="1100" dirty="0"/>
            </a:p>
            <a:p>
              <a:pPr algn="ctr"/>
              <a:r>
                <a:rPr lang="en-US" altLang="ko-KR" sz="1100" dirty="0"/>
                <a:t>(Diverse &amp; Flexible)</a:t>
              </a: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5198051" y="2195767"/>
              <a:ext cx="1753193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dirty="0" smtClean="0"/>
                <a:t>창의적 교육</a:t>
              </a:r>
              <a:r>
                <a:rPr lang="en-US" altLang="ko-KR" sz="1100" dirty="0" smtClean="0"/>
                <a:t> </a:t>
              </a:r>
              <a:r>
                <a:rPr lang="ko-KR" altLang="en-US" sz="1100" dirty="0" smtClean="0"/>
                <a:t>혁신을 </a:t>
              </a:r>
              <a:endParaRPr lang="en-US" altLang="ko-KR" sz="1100" dirty="0" smtClean="0"/>
            </a:p>
            <a:p>
              <a:pPr algn="ctr"/>
              <a:r>
                <a:rPr lang="ko-KR" altLang="en-US" sz="1100" dirty="0" smtClean="0"/>
                <a:t>위한 교수학습 </a:t>
              </a:r>
              <a:r>
                <a:rPr lang="ko-KR" altLang="en-US" sz="1100" dirty="0"/>
                <a:t>지원</a:t>
              </a:r>
              <a:endParaRPr lang="en-US" altLang="ko-KR" sz="1100" dirty="0"/>
            </a:p>
            <a:p>
              <a:pPr algn="ctr"/>
              <a:r>
                <a:rPr lang="en-US" altLang="ko-KR" sz="1100" dirty="0"/>
                <a:t>(Out-of-box)</a:t>
              </a: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697733" y="1849415"/>
              <a:ext cx="879367" cy="296361"/>
              <a:chOff x="1764668" y="1372237"/>
              <a:chExt cx="879367" cy="296361"/>
            </a:xfrm>
          </p:grpSpPr>
          <p:sp>
            <p:nvSpPr>
              <p:cNvPr id="81" name="직사각형 80"/>
              <p:cNvSpPr/>
              <p:nvPr/>
            </p:nvSpPr>
            <p:spPr>
              <a:xfrm>
                <a:off x="1764668" y="1372309"/>
                <a:ext cx="879367" cy="29628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dirty="0"/>
                  <a:t>    교양</a:t>
                </a:r>
              </a:p>
            </p:txBody>
          </p:sp>
          <p:sp>
            <p:nvSpPr>
              <p:cNvPr id="3" name="타원 2"/>
              <p:cNvSpPr/>
              <p:nvPr/>
            </p:nvSpPr>
            <p:spPr>
              <a:xfrm>
                <a:off x="1779289" y="1372237"/>
                <a:ext cx="288032" cy="290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G</a:t>
                </a:r>
                <a:endParaRPr lang="ko-KR" altLang="en-US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p:grpSp>
        <p:grpSp>
          <p:nvGrpSpPr>
            <p:cNvPr id="5" name="그룹 4"/>
            <p:cNvGrpSpPr/>
            <p:nvPr/>
          </p:nvGrpSpPr>
          <p:grpSpPr>
            <a:xfrm>
              <a:off x="3462858" y="1829190"/>
              <a:ext cx="862774" cy="297017"/>
              <a:chOff x="3524158" y="1359200"/>
              <a:chExt cx="862774" cy="297017"/>
            </a:xfrm>
          </p:grpSpPr>
          <p:sp>
            <p:nvSpPr>
              <p:cNvPr id="82" name="직사각형 81"/>
              <p:cNvSpPr/>
              <p:nvPr/>
            </p:nvSpPr>
            <p:spPr>
              <a:xfrm>
                <a:off x="3524158" y="1377681"/>
                <a:ext cx="862774" cy="278536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dirty="0"/>
                  <a:t>   전공</a:t>
                </a:r>
              </a:p>
            </p:txBody>
          </p:sp>
          <p:sp>
            <p:nvSpPr>
              <p:cNvPr id="59" name="타원 58"/>
              <p:cNvSpPr/>
              <p:nvPr/>
            </p:nvSpPr>
            <p:spPr>
              <a:xfrm>
                <a:off x="3528702" y="1359200"/>
                <a:ext cx="288032" cy="290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O</a:t>
                </a:r>
                <a:endParaRPr lang="ko-KR" altLang="en-US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p:grpSp>
        <p:grpSp>
          <p:nvGrpSpPr>
            <p:cNvPr id="6" name="그룹 5"/>
            <p:cNvGrpSpPr/>
            <p:nvPr/>
          </p:nvGrpSpPr>
          <p:grpSpPr>
            <a:xfrm>
              <a:off x="5214083" y="1840334"/>
              <a:ext cx="1394476" cy="333491"/>
              <a:chOff x="5275383" y="1370344"/>
              <a:chExt cx="1394476" cy="333491"/>
            </a:xfrm>
          </p:grpSpPr>
          <p:sp>
            <p:nvSpPr>
              <p:cNvPr id="85" name="직사각형 84"/>
              <p:cNvSpPr/>
              <p:nvPr/>
            </p:nvSpPr>
            <p:spPr>
              <a:xfrm>
                <a:off x="5275383" y="1370344"/>
                <a:ext cx="1394476" cy="333491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dirty="0"/>
                  <a:t>교수학습지원</a:t>
                </a:r>
                <a:endParaRPr lang="ko-KR" altLang="en-US" dirty="0"/>
              </a:p>
            </p:txBody>
          </p:sp>
          <p:sp>
            <p:nvSpPr>
              <p:cNvPr id="60" name="타원 59"/>
              <p:cNvSpPr/>
              <p:nvPr/>
            </p:nvSpPr>
            <p:spPr>
              <a:xfrm>
                <a:off x="5296969" y="1384106"/>
                <a:ext cx="288032" cy="290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O</a:t>
                </a:r>
                <a:endParaRPr lang="ko-KR" altLang="en-US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p:grpSp>
        <p:grpSp>
          <p:nvGrpSpPr>
            <p:cNvPr id="7" name="그룹 6"/>
            <p:cNvGrpSpPr/>
            <p:nvPr/>
          </p:nvGrpSpPr>
          <p:grpSpPr>
            <a:xfrm>
              <a:off x="6964697" y="1837253"/>
              <a:ext cx="1565593" cy="306898"/>
              <a:chOff x="7025997" y="1367263"/>
              <a:chExt cx="1565593" cy="306898"/>
            </a:xfrm>
          </p:grpSpPr>
          <p:sp>
            <p:nvSpPr>
              <p:cNvPr id="84" name="직사각형 83"/>
              <p:cNvSpPr/>
              <p:nvPr/>
            </p:nvSpPr>
            <p:spPr>
              <a:xfrm>
                <a:off x="7025997" y="1367263"/>
                <a:ext cx="1565593" cy="30689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dirty="0"/>
                  <a:t>교육지원 시스템</a:t>
                </a:r>
              </a:p>
            </p:txBody>
          </p:sp>
          <p:sp>
            <p:nvSpPr>
              <p:cNvPr id="64" name="타원 63"/>
              <p:cNvSpPr/>
              <p:nvPr/>
            </p:nvSpPr>
            <p:spPr>
              <a:xfrm>
                <a:off x="7051025" y="1374776"/>
                <a:ext cx="288032" cy="290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solidFill>
                      <a:schemeClr val="tx1"/>
                    </a:solidFill>
                    <a:latin typeface="Arial Black" panose="020B0A04020102020204" pitchFamily="34" charset="0"/>
                  </a:rPr>
                  <a:t>D</a:t>
                </a:r>
                <a:endParaRPr lang="ko-KR" altLang="en-US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703370" y="3491356"/>
            <a:ext cx="17572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/>
              <a:t>일반 기초 교육 강화</a:t>
            </a:r>
            <a:endParaRPr lang="en-US" altLang="ko-KR" sz="10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교양교육 공유협력 체계 고도화</a:t>
            </a:r>
            <a:endParaRPr lang="en-US" altLang="ko-KR" sz="10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드림하이 교양교육체계 구축</a:t>
            </a:r>
            <a:endParaRPr lang="en-US" altLang="ko-KR" sz="1000" spc="-1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/>
              <a:t>역량기반 </a:t>
            </a:r>
            <a:r>
              <a:rPr lang="ko-KR" altLang="en-US" sz="1000" spc="-100" dirty="0" smtClean="0"/>
              <a:t>교양교육 고도화</a:t>
            </a:r>
            <a:endParaRPr lang="ko-KR" altLang="en-US" sz="1000" spc="-100" dirty="0"/>
          </a:p>
        </p:txBody>
      </p:sp>
      <p:grpSp>
        <p:nvGrpSpPr>
          <p:cNvPr id="50" name="그룹 49"/>
          <p:cNvGrpSpPr/>
          <p:nvPr/>
        </p:nvGrpSpPr>
        <p:grpSpPr>
          <a:xfrm>
            <a:off x="1722245" y="3068296"/>
            <a:ext cx="879367" cy="296289"/>
            <a:chOff x="1764668" y="1372309"/>
            <a:chExt cx="879367" cy="296289"/>
          </a:xfrm>
        </p:grpSpPr>
        <p:sp>
          <p:nvSpPr>
            <p:cNvPr id="51" name="직사각형 50"/>
            <p:cNvSpPr/>
            <p:nvPr/>
          </p:nvSpPr>
          <p:spPr>
            <a:xfrm>
              <a:off x="1764668" y="1372309"/>
              <a:ext cx="879367" cy="29628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200" dirty="0"/>
                <a:t>    교양</a:t>
              </a:r>
            </a:p>
          </p:txBody>
        </p:sp>
        <p:sp>
          <p:nvSpPr>
            <p:cNvPr id="53" name="타원 52"/>
            <p:cNvSpPr/>
            <p:nvPr/>
          </p:nvSpPr>
          <p:spPr>
            <a:xfrm>
              <a:off x="1817125" y="1378543"/>
              <a:ext cx="288032" cy="29005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G</a:t>
              </a:r>
              <a:endParaRPr lang="ko-KR" altLang="en-US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3471617" y="3054774"/>
            <a:ext cx="862774" cy="290711"/>
            <a:chOff x="3524158" y="1365506"/>
            <a:chExt cx="862774" cy="290711"/>
          </a:xfrm>
        </p:grpSpPr>
        <p:sp>
          <p:nvSpPr>
            <p:cNvPr id="65" name="직사각형 64"/>
            <p:cNvSpPr/>
            <p:nvPr/>
          </p:nvSpPr>
          <p:spPr>
            <a:xfrm>
              <a:off x="3524158" y="1377681"/>
              <a:ext cx="862774" cy="27853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200" dirty="0"/>
                <a:t>   전공</a:t>
              </a:r>
            </a:p>
          </p:txBody>
        </p:sp>
        <p:sp>
          <p:nvSpPr>
            <p:cNvPr id="66" name="타원 65"/>
            <p:cNvSpPr/>
            <p:nvPr/>
          </p:nvSpPr>
          <p:spPr>
            <a:xfrm>
              <a:off x="3553926" y="1365506"/>
              <a:ext cx="288032" cy="29005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O</a:t>
              </a:r>
              <a:endParaRPr lang="ko-KR" altLang="en-US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5214735" y="3061918"/>
            <a:ext cx="1394476" cy="290055"/>
            <a:chOff x="5275383" y="1365188"/>
            <a:chExt cx="1394476" cy="290055"/>
          </a:xfrm>
        </p:grpSpPr>
        <p:sp>
          <p:nvSpPr>
            <p:cNvPr id="68" name="직사각형 67"/>
            <p:cNvSpPr/>
            <p:nvPr/>
          </p:nvSpPr>
          <p:spPr>
            <a:xfrm>
              <a:off x="5275383" y="1370345"/>
              <a:ext cx="1394476" cy="26776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200" dirty="0"/>
                <a:t>교수학습지원</a:t>
              </a:r>
              <a:endParaRPr lang="ko-KR" altLang="en-US" dirty="0"/>
            </a:p>
          </p:txBody>
        </p:sp>
        <p:sp>
          <p:nvSpPr>
            <p:cNvPr id="69" name="타원 68"/>
            <p:cNvSpPr/>
            <p:nvPr/>
          </p:nvSpPr>
          <p:spPr>
            <a:xfrm>
              <a:off x="5296969" y="1365188"/>
              <a:ext cx="288032" cy="29005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O</a:t>
              </a:r>
              <a:endParaRPr lang="ko-KR" altLang="en-US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6965423" y="3068296"/>
            <a:ext cx="1565593" cy="297568"/>
            <a:chOff x="7025997" y="1367263"/>
            <a:chExt cx="1565593" cy="297568"/>
          </a:xfrm>
        </p:grpSpPr>
        <p:sp>
          <p:nvSpPr>
            <p:cNvPr id="71" name="직사각형 70"/>
            <p:cNvSpPr/>
            <p:nvPr/>
          </p:nvSpPr>
          <p:spPr>
            <a:xfrm>
              <a:off x="7025997" y="1367263"/>
              <a:ext cx="1565593" cy="28895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200" dirty="0"/>
                <a:t>교육지원 시스템</a:t>
              </a:r>
            </a:p>
          </p:txBody>
        </p:sp>
        <p:sp>
          <p:nvSpPr>
            <p:cNvPr id="72" name="타원 71"/>
            <p:cNvSpPr/>
            <p:nvPr/>
          </p:nvSpPr>
          <p:spPr>
            <a:xfrm>
              <a:off x="7051025" y="1374776"/>
              <a:ext cx="288032" cy="29005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D</a:t>
              </a:r>
              <a:endParaRPr lang="ko-KR" altLang="en-US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473451" y="3488292"/>
            <a:ext cx="1737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현장 중심 교육 강화</a:t>
            </a:r>
            <a:endParaRPr lang="en-US" altLang="ko-KR" sz="1000" spc="-100" dirty="0" smtClean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 </a:t>
            </a:r>
            <a:r>
              <a:rPr lang="en-US" altLang="ko-KR" sz="1000" spc="-100" dirty="0"/>
              <a:t>21C</a:t>
            </a:r>
            <a:r>
              <a:rPr lang="ko-KR" altLang="en-US" sz="1000" spc="-100" dirty="0"/>
              <a:t>형 </a:t>
            </a:r>
            <a:r>
              <a:rPr lang="ko-KR" altLang="en-US" sz="1000" spc="-100" dirty="0" smtClean="0"/>
              <a:t>인재 역량 </a:t>
            </a:r>
            <a:r>
              <a:rPr lang="ko-KR" altLang="en-US" sz="1000" spc="-100" dirty="0"/>
              <a:t>교육 강화</a:t>
            </a:r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전공교육 공유협력 체계 구축</a:t>
            </a:r>
            <a:endParaRPr lang="ko-KR" altLang="en-US" sz="10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전공교육 질관리</a:t>
            </a:r>
            <a:r>
              <a:rPr lang="en-US" altLang="ko-KR" sz="1000" spc="-100" dirty="0" smtClean="0"/>
              <a:t> </a:t>
            </a:r>
            <a:r>
              <a:rPr lang="ko-KR" altLang="en-US" sz="1000" spc="-100" dirty="0"/>
              <a:t>체계 고도화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11010" y="3482483"/>
            <a:ext cx="17637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교수역량 강화</a:t>
            </a:r>
            <a:endParaRPr lang="en-US" altLang="ko-KR" sz="1000" spc="-1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/>
              <a:t>교수학습모델 고도화</a:t>
            </a:r>
            <a:endParaRPr lang="en-US" altLang="ko-KR" sz="10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교수학습 질관리 체계 </a:t>
            </a:r>
            <a:r>
              <a:rPr lang="ko-KR" altLang="en-US" sz="1000" spc="-100" dirty="0"/>
              <a:t>고도화</a:t>
            </a:r>
            <a:endParaRPr lang="en-US" altLang="ko-KR" sz="1000" spc="-1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/>
              <a:t>미래형 학습환경 구축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960000" y="3438943"/>
            <a:ext cx="17351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/>
              <a:t>학생 요구 기반 학사 구조 개편</a:t>
            </a:r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학사제도 유연화</a:t>
            </a:r>
            <a:endParaRPr lang="en-US" altLang="ko-KR" sz="1000" dirty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공유 협력 교육체계 구축 및 운영</a:t>
            </a:r>
            <a:endParaRPr lang="en-US" altLang="ko-KR" sz="1000" dirty="0" smtClean="0"/>
          </a:p>
          <a:p>
            <a:pPr marL="108000" indent="-1080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/>
              <a:t>지역사회 기반 협력체계 구축</a:t>
            </a:r>
            <a:endParaRPr lang="ko-KR" altLang="en-US" sz="1000" spc="-100" dirty="0"/>
          </a:p>
        </p:txBody>
      </p:sp>
      <p:grpSp>
        <p:nvGrpSpPr>
          <p:cNvPr id="61" name="그룹 60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대학 교육 </a:t>
              </a:r>
              <a:r>
                <a:rPr lang="ko-KR" altLang="en-US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혁신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체계도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Ⅱ.</a:t>
              </a:r>
              <a:r>
                <a:rPr lang="en-US" altLang="ko-KR" sz="2400" dirty="0" smtClean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76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1730165" y="1592155"/>
            <a:ext cx="3492397" cy="2895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교육과정 혁신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5214735" y="1584562"/>
            <a:ext cx="1750688" cy="2971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00" dirty="0" smtClean="0">
                <a:solidFill>
                  <a:schemeClr val="tx1"/>
                </a:solidFill>
              </a:rPr>
              <a:t>교육방법 및 환경 혁신</a:t>
            </a:r>
            <a:endParaRPr lang="ko-KR" altLang="en-US" spc="-100" dirty="0">
              <a:solidFill>
                <a:schemeClr val="tx1"/>
              </a:solidFill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6965423" y="1583544"/>
            <a:ext cx="1741335" cy="2971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00" dirty="0" smtClean="0">
                <a:solidFill>
                  <a:schemeClr val="tx1"/>
                </a:solidFill>
              </a:rPr>
              <a:t>교육제도 혁신</a:t>
            </a:r>
            <a:endParaRPr lang="ko-KR" altLang="en-US" spc="-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592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교양교육 혁신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계획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Ⅲ.</a:t>
              </a:r>
              <a:r>
                <a:rPr lang="en-US" altLang="ko-KR" sz="2400" dirty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8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175248" y="587800"/>
            <a:ext cx="8656537" cy="675291"/>
            <a:chOff x="336891" y="600885"/>
            <a:chExt cx="8656537" cy="675291"/>
          </a:xfrm>
        </p:grpSpPr>
        <p:sp>
          <p:nvSpPr>
            <p:cNvPr id="94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5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방향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6" name="직각 삼각형 95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56040" y="893064"/>
              <a:ext cx="6937388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/>
                <a:t>기본에 충실한 교육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소명을 일깨우는 교육</a:t>
              </a:r>
              <a:endParaRPr lang="ko-KR" altLang="en-US" b="1" dirty="0"/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152495" y="1324139"/>
            <a:ext cx="8656537" cy="675291"/>
            <a:chOff x="336891" y="600885"/>
            <a:chExt cx="8656537" cy="675291"/>
          </a:xfrm>
        </p:grpSpPr>
        <p:sp>
          <p:nvSpPr>
            <p:cNvPr id="102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목표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4" name="직각 삼각형 103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69491" y="893064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/>
                <a:t>GOOD </a:t>
              </a:r>
              <a:r>
                <a:rPr lang="ko-KR" altLang="en-US" b="1" dirty="0" smtClean="0"/>
                <a:t>교육혁신을 통한 누림과 섬김 인재 양성</a:t>
              </a:r>
              <a:endParaRPr lang="ko-KR" altLang="en-US" b="1" dirty="0"/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159590" y="2084139"/>
            <a:ext cx="8641654" cy="714343"/>
            <a:chOff x="336891" y="600885"/>
            <a:chExt cx="8641654" cy="714343"/>
          </a:xfrm>
        </p:grpSpPr>
        <p:sp>
          <p:nvSpPr>
            <p:cNvPr id="107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3441" y="840899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0" name="직각 삼각형 109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45959" y="908598"/>
              <a:ext cx="69161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/>
                <a:t>학문적 </a:t>
              </a:r>
              <a:r>
                <a:rPr lang="ko-KR" altLang="en-US" b="1" dirty="0" smtClean="0"/>
                <a:t>기초능력 </a:t>
              </a:r>
              <a:r>
                <a:rPr lang="ko-KR" altLang="en-US" b="1" dirty="0"/>
                <a:t>및 역량 중심의 교양교육 혁신</a:t>
              </a:r>
              <a:r>
                <a:rPr lang="en-US" altLang="ko-KR" b="1" dirty="0"/>
                <a:t>(Grounding)</a:t>
              </a:r>
              <a:endParaRPr lang="ko-KR" altLang="en-US" b="1" dirty="0"/>
            </a:p>
          </p:txBody>
        </p:sp>
      </p:grpSp>
      <p:grpSp>
        <p:nvGrpSpPr>
          <p:cNvPr id="128" name="그룹 127"/>
          <p:cNvGrpSpPr/>
          <p:nvPr/>
        </p:nvGrpSpPr>
        <p:grpSpPr>
          <a:xfrm>
            <a:off x="154936" y="2932184"/>
            <a:ext cx="8646308" cy="2025836"/>
            <a:chOff x="336891" y="600885"/>
            <a:chExt cx="8646308" cy="2025836"/>
          </a:xfrm>
        </p:grpSpPr>
        <p:sp>
          <p:nvSpPr>
            <p:cNvPr id="130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8095" y="821823"/>
              <a:ext cx="8515104" cy="180489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1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prstClr val="white"/>
                  </a:solidFill>
                </a:rPr>
                <a:t>       핵심과제</a:t>
              </a:r>
            </a:p>
          </p:txBody>
        </p:sp>
        <p:sp>
          <p:nvSpPr>
            <p:cNvPr id="132" name="직각 삼각형 131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694520" y="3835995"/>
            <a:ext cx="1894596" cy="1077530"/>
            <a:chOff x="1184418" y="1361974"/>
            <a:chExt cx="1715496" cy="1077530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192541" y="1361974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184418" y="1442089"/>
              <a:ext cx="171549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dirty="0"/>
                <a:t>Liberal Arts </a:t>
              </a:r>
              <a:r>
                <a:rPr lang="ko-KR" altLang="en-US" sz="1000" dirty="0" smtClean="0"/>
                <a:t>나노 모듈 과정 개발 및 운영</a:t>
              </a:r>
              <a:endParaRPr lang="en-US" altLang="ko-KR" sz="1000" dirty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/>
                <a:t>디지털리터러시 </a:t>
              </a:r>
              <a:r>
                <a:rPr lang="ko-KR" altLang="en-US" sz="1000" dirty="0" smtClean="0"/>
                <a:t>나노 모듈 </a:t>
              </a:r>
              <a:r>
                <a:rPr lang="ko-KR" altLang="en-US" sz="1000" dirty="0"/>
                <a:t>과정 개발 및 운영 </a:t>
              </a:r>
            </a:p>
          </p:txBody>
        </p:sp>
      </p:grpSp>
      <p:grpSp>
        <p:nvGrpSpPr>
          <p:cNvPr id="142" name="그룹 141"/>
          <p:cNvGrpSpPr/>
          <p:nvPr/>
        </p:nvGrpSpPr>
        <p:grpSpPr>
          <a:xfrm>
            <a:off x="6890939" y="3796360"/>
            <a:ext cx="1795340" cy="1118255"/>
            <a:chOff x="1851169" y="3503050"/>
            <a:chExt cx="1713831" cy="1118255"/>
          </a:xfrm>
        </p:grpSpPr>
        <p:sp>
          <p:nvSpPr>
            <p:cNvPr id="146" name="모서리가 둥근 직사각형 145"/>
            <p:cNvSpPr/>
            <p:nvPr/>
          </p:nvSpPr>
          <p:spPr>
            <a:xfrm>
              <a:off x="1870919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851169" y="3503050"/>
              <a:ext cx="1713831" cy="1118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spc="-100" dirty="0" smtClean="0"/>
                <a:t>CREST </a:t>
              </a:r>
              <a:r>
                <a:rPr lang="ko-KR" altLang="en-US" sz="1000" spc="-100" dirty="0" smtClean="0"/>
                <a:t>핵심역량 기반 </a:t>
              </a:r>
              <a:r>
                <a:rPr lang="en-US" altLang="ko-KR" sz="1000" spc="-100" dirty="0" smtClean="0"/>
                <a:t/>
              </a:r>
              <a:br>
                <a:rPr lang="en-US" altLang="ko-KR" sz="1000" spc="-100" dirty="0" smtClean="0"/>
              </a:br>
              <a:r>
                <a:rPr lang="ko-KR" altLang="en-US" sz="1000" spc="-100" dirty="0" smtClean="0"/>
                <a:t>교양교육 체계 고도화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글로벌 의사소통 역량 특화 교양교육 체계 개발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spc="-120" dirty="0" smtClean="0"/>
                <a:t>CREST AR</a:t>
              </a:r>
              <a:r>
                <a:rPr lang="ko-KR" altLang="en-US" sz="1000" spc="-120" dirty="0" smtClean="0"/>
                <a:t> 역량포털시스템             고도화</a:t>
              </a:r>
              <a:endParaRPr lang="ko-KR" altLang="en-US" sz="1000" spc="-120" dirty="0"/>
            </a:p>
          </p:txBody>
        </p:sp>
      </p:grpSp>
      <p:grpSp>
        <p:nvGrpSpPr>
          <p:cNvPr id="150" name="그룹 149"/>
          <p:cNvGrpSpPr/>
          <p:nvPr/>
        </p:nvGrpSpPr>
        <p:grpSpPr>
          <a:xfrm>
            <a:off x="4885099" y="3824648"/>
            <a:ext cx="1849622" cy="1077530"/>
            <a:chOff x="1830082" y="3510371"/>
            <a:chExt cx="1736583" cy="1077530"/>
          </a:xfrm>
        </p:grpSpPr>
        <p:sp>
          <p:nvSpPr>
            <p:cNvPr id="154" name="모서리가 둥근 직사각형 153"/>
            <p:cNvSpPr/>
            <p:nvPr/>
          </p:nvSpPr>
          <p:spPr>
            <a:xfrm>
              <a:off x="1830082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851169" y="3592846"/>
              <a:ext cx="171549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퍼스널 브랜딩 교육 모듈 개발 및 운영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서비스러닝 기반 </a:t>
              </a:r>
              <a:r>
                <a:rPr lang="en-US" altLang="ko-KR" sz="1000" dirty="0" smtClean="0"/>
                <a:t>LNS(Light &amp; Salt) </a:t>
              </a:r>
              <a:r>
                <a:rPr lang="ko-KR" altLang="en-US" sz="1000" dirty="0" smtClean="0"/>
                <a:t>모듈</a:t>
              </a:r>
              <a:r>
                <a:rPr lang="en-US" altLang="ko-KR" sz="1000" dirty="0" smtClean="0"/>
                <a:t> </a:t>
              </a:r>
              <a:r>
                <a:rPr lang="ko-KR" altLang="en-US" sz="1000" dirty="0" smtClean="0"/>
                <a:t>개발 및 운영</a:t>
              </a:r>
              <a:endParaRPr lang="ko-KR" altLang="en-US" sz="100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744914" y="3835995"/>
            <a:ext cx="1944216" cy="1079220"/>
            <a:chOff x="3144154" y="1346241"/>
            <a:chExt cx="1715496" cy="1079220"/>
          </a:xfrm>
        </p:grpSpPr>
        <p:sp>
          <p:nvSpPr>
            <p:cNvPr id="162" name="모서리가 둥근 직사각형 161"/>
            <p:cNvSpPr/>
            <p:nvPr/>
          </p:nvSpPr>
          <p:spPr>
            <a:xfrm>
              <a:off x="3163904" y="134624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144154" y="1409798"/>
              <a:ext cx="17154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/>
                <a:t>온라인 </a:t>
              </a:r>
              <a:r>
                <a:rPr lang="ko-KR" altLang="en-US" sz="1000" dirty="0" smtClean="0"/>
                <a:t>강좌 공유 체계 구축 및 운영 </a:t>
              </a:r>
              <a:endParaRPr lang="en-US" altLang="ko-KR" sz="1000" dirty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국내외 대학과의 교양 학점교류 활성화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온라인 교양 강좌 자체 개발</a:t>
              </a:r>
              <a:endParaRPr lang="ko-KR" altLang="en-US" sz="1000" dirty="0"/>
            </a:p>
          </p:txBody>
        </p:sp>
      </p:grpSp>
      <p:sp>
        <p:nvSpPr>
          <p:cNvPr id="100" name="직사각형 99"/>
          <p:cNvSpPr/>
          <p:nvPr/>
        </p:nvSpPr>
        <p:spPr>
          <a:xfrm>
            <a:off x="733188" y="3474900"/>
            <a:ext cx="1765682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Arial Black" panose="020B0A04020102020204" pitchFamily="34" charset="0"/>
              </a:rPr>
              <a:t>G1 </a:t>
            </a:r>
            <a:r>
              <a:rPr lang="ko-KR" altLang="en-US" sz="1000" b="1" dirty="0"/>
              <a:t>학문적 </a:t>
            </a:r>
            <a:r>
              <a:rPr lang="ko-KR" altLang="en-US" sz="1000" b="1" dirty="0" smtClean="0"/>
              <a:t>기초능력 </a:t>
            </a:r>
            <a:r>
              <a:rPr lang="ko-KR" altLang="en-US" sz="1000" b="1" dirty="0"/>
              <a:t>강화</a:t>
            </a:r>
            <a:endParaRPr lang="ko-KR" altLang="en-US" sz="1000" b="1" dirty="0">
              <a:solidFill>
                <a:prstClr val="white"/>
              </a:solidFill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2768242" y="3458905"/>
            <a:ext cx="1813581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pc="-180" dirty="0">
                <a:latin typeface="Arial Black" panose="020B0A04020102020204" pitchFamily="34" charset="0"/>
              </a:rPr>
              <a:t>G2</a:t>
            </a:r>
            <a:r>
              <a:rPr lang="en-US" altLang="ko-KR" spc="-180" dirty="0">
                <a:latin typeface="Arial Black" panose="020B0A04020102020204" pitchFamily="34" charset="0"/>
              </a:rPr>
              <a:t> </a:t>
            </a:r>
            <a:r>
              <a:rPr lang="ko-KR" altLang="en-US" sz="1000" b="1" spc="-180" dirty="0" smtClean="0"/>
              <a:t>  </a:t>
            </a:r>
            <a:r>
              <a:rPr lang="ko-KR" altLang="en-US" sz="1000" b="1" spc="-180" dirty="0"/>
              <a:t>교양 </a:t>
            </a:r>
            <a:r>
              <a:rPr lang="ko-KR" altLang="en-US" sz="1000" b="1" spc="-180" dirty="0" smtClean="0"/>
              <a:t>교육  공유협력 체계 고도</a:t>
            </a:r>
            <a:r>
              <a:rPr lang="ko-KR" altLang="en-US" sz="1000" b="1" spc="-180" dirty="0"/>
              <a:t>화</a:t>
            </a:r>
            <a:endParaRPr lang="ko-KR" altLang="en-US" sz="1000" b="1" spc="-180" dirty="0">
              <a:solidFill>
                <a:prstClr val="white"/>
              </a:solidFill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4928594" y="3453630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latin typeface="+mn-ea"/>
              </a:rPr>
              <a:t>G3 </a:t>
            </a:r>
            <a:r>
              <a:rPr lang="ko-KR" altLang="en-US" sz="1000" b="1" dirty="0" smtClean="0">
                <a:latin typeface="+mn-ea"/>
              </a:rPr>
              <a:t>소명실천 교양교육</a:t>
            </a:r>
            <a:r>
              <a:rPr lang="en-US" altLang="ko-KR" sz="1000" b="1" dirty="0" smtClean="0">
                <a:latin typeface="+mn-ea"/>
              </a:rPr>
              <a:t> 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6972067" y="3410272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latin typeface="+mn-ea"/>
              </a:rPr>
              <a:t>G4 </a:t>
            </a:r>
            <a:r>
              <a:rPr lang="ko-KR" altLang="en-US" sz="1000" b="1" dirty="0" smtClean="0">
                <a:latin typeface="+mn-ea"/>
              </a:rPr>
              <a:t>핵심역량 기반 </a:t>
            </a:r>
            <a:endParaRPr lang="en-US" altLang="ko-KR" sz="1000" b="1" dirty="0" smtClean="0">
              <a:latin typeface="+mn-ea"/>
            </a:endParaRPr>
          </a:p>
          <a:p>
            <a:pPr algn="ctr"/>
            <a:r>
              <a:rPr lang="ko-KR" altLang="en-US" sz="1000" b="1" dirty="0" smtClean="0">
                <a:latin typeface="+mn-ea"/>
              </a:rPr>
              <a:t>교양교육 </a:t>
            </a:r>
            <a:r>
              <a:rPr lang="ko-KR" altLang="en-US" sz="1000" b="1" dirty="0">
                <a:latin typeface="+mn-ea"/>
              </a:rPr>
              <a:t>고도화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93" y="2138672"/>
            <a:ext cx="175929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교양교육혁신</a:t>
            </a:r>
            <a:r>
              <a:rPr lang="en-US" altLang="ko-KR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목표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6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전공교육 </a:t>
              </a:r>
              <a:r>
                <a:rPr lang="ko-KR" altLang="en-US" sz="24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혁신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계획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Ⅳ.</a:t>
              </a:r>
              <a:r>
                <a:rPr lang="en-US" altLang="ko-KR" sz="2400" dirty="0" smtClean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8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175248" y="587800"/>
            <a:ext cx="8656537" cy="675291"/>
            <a:chOff x="336891" y="600885"/>
            <a:chExt cx="8656537" cy="675291"/>
          </a:xfrm>
        </p:grpSpPr>
        <p:sp>
          <p:nvSpPr>
            <p:cNvPr id="94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5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방향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6" name="직각 삼각형 95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56040" y="893064"/>
              <a:ext cx="6937388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/>
                <a:t>기본에 충실한 교육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소명을 일깨우는 교육</a:t>
              </a:r>
              <a:endParaRPr lang="ko-KR" altLang="en-US" b="1" dirty="0"/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152495" y="1324139"/>
            <a:ext cx="8656537" cy="675291"/>
            <a:chOff x="336891" y="600885"/>
            <a:chExt cx="8656537" cy="675291"/>
          </a:xfrm>
        </p:grpSpPr>
        <p:sp>
          <p:nvSpPr>
            <p:cNvPr id="102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목표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4" name="직각 삼각형 103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69491" y="893064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/>
                <a:t>GOOD </a:t>
              </a:r>
              <a:r>
                <a:rPr lang="ko-KR" altLang="en-US" b="1" dirty="0" smtClean="0"/>
                <a:t>교육혁신을 통한 누림과 섬김 인재 양성</a:t>
              </a:r>
              <a:endParaRPr lang="ko-KR" altLang="en-US" b="1" dirty="0"/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159590" y="2084139"/>
            <a:ext cx="8641654" cy="714343"/>
            <a:chOff x="336891" y="600885"/>
            <a:chExt cx="8641654" cy="714343"/>
          </a:xfrm>
        </p:grpSpPr>
        <p:sp>
          <p:nvSpPr>
            <p:cNvPr id="107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3441" y="840899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0" name="직각 삼각형 109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45959" y="908598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/>
                <a:t>현장 가치 중심의 전공교육 혁신</a:t>
              </a:r>
              <a:r>
                <a:rPr lang="en-US" altLang="ko-KR" b="1" dirty="0"/>
                <a:t>(</a:t>
              </a:r>
              <a:r>
                <a:rPr lang="en-US" altLang="ko-KR" b="1" dirty="0" smtClean="0"/>
                <a:t>On-the-scene)</a:t>
              </a:r>
              <a:endParaRPr lang="ko-KR" altLang="en-US" b="1" dirty="0"/>
            </a:p>
          </p:txBody>
        </p:sp>
      </p:grpSp>
      <p:grpSp>
        <p:nvGrpSpPr>
          <p:cNvPr id="128" name="그룹 127"/>
          <p:cNvGrpSpPr/>
          <p:nvPr/>
        </p:nvGrpSpPr>
        <p:grpSpPr>
          <a:xfrm>
            <a:off x="154936" y="2932184"/>
            <a:ext cx="8646308" cy="2025836"/>
            <a:chOff x="336891" y="600885"/>
            <a:chExt cx="8646308" cy="2025836"/>
          </a:xfrm>
        </p:grpSpPr>
        <p:sp>
          <p:nvSpPr>
            <p:cNvPr id="130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8095" y="821823"/>
              <a:ext cx="8515104" cy="180489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1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prstClr val="white"/>
                  </a:solidFill>
                </a:rPr>
                <a:t>       핵심과제</a:t>
              </a:r>
            </a:p>
          </p:txBody>
        </p:sp>
        <p:sp>
          <p:nvSpPr>
            <p:cNvPr id="132" name="직각 삼각형 131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694520" y="3835995"/>
            <a:ext cx="1894596" cy="1077530"/>
            <a:chOff x="1184418" y="1361974"/>
            <a:chExt cx="1715496" cy="1077530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192541" y="1361974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184418" y="1442089"/>
              <a:ext cx="17154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문제해결 역량 강화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현장맞춤형 전공능력 강화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글로벌 전공테마 프로젝트 지원</a:t>
              </a:r>
              <a:endParaRPr lang="ko-KR" altLang="en-US" sz="1000" dirty="0"/>
            </a:p>
          </p:txBody>
        </p:sp>
      </p:grpSp>
      <p:grpSp>
        <p:nvGrpSpPr>
          <p:cNvPr id="142" name="그룹 141"/>
          <p:cNvGrpSpPr/>
          <p:nvPr/>
        </p:nvGrpSpPr>
        <p:grpSpPr>
          <a:xfrm>
            <a:off x="6890939" y="3796360"/>
            <a:ext cx="1795340" cy="1118255"/>
            <a:chOff x="1851169" y="3503050"/>
            <a:chExt cx="1713831" cy="1118255"/>
          </a:xfrm>
        </p:grpSpPr>
        <p:sp>
          <p:nvSpPr>
            <p:cNvPr id="146" name="모서리가 둥근 직사각형 145"/>
            <p:cNvSpPr/>
            <p:nvPr/>
          </p:nvSpPr>
          <p:spPr>
            <a:xfrm>
              <a:off x="1870919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851169" y="3503050"/>
              <a:ext cx="1713831" cy="1118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교과목 및 교육과정 인증제 확산 및 고도화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교육과정 자문 및 협력체계 구축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전공교육 전담기구 인프라 강화</a:t>
              </a:r>
              <a:endParaRPr lang="ko-KR" altLang="en-US" sz="1000" dirty="0"/>
            </a:p>
          </p:txBody>
        </p:sp>
      </p:grpSp>
      <p:grpSp>
        <p:nvGrpSpPr>
          <p:cNvPr id="150" name="그룹 149"/>
          <p:cNvGrpSpPr/>
          <p:nvPr/>
        </p:nvGrpSpPr>
        <p:grpSpPr>
          <a:xfrm>
            <a:off x="4885099" y="3824648"/>
            <a:ext cx="1747686" cy="1077530"/>
            <a:chOff x="1830082" y="3510371"/>
            <a:chExt cx="1640877" cy="1077530"/>
          </a:xfrm>
        </p:grpSpPr>
        <p:sp>
          <p:nvSpPr>
            <p:cNvPr id="154" name="모서리가 둥근 직사각형 153"/>
            <p:cNvSpPr/>
            <p:nvPr/>
          </p:nvSpPr>
          <p:spPr>
            <a:xfrm>
              <a:off x="1830082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851169" y="3592846"/>
              <a:ext cx="161978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국내 대학간 교육 공유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글로벌 교육 공유 강화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글로벌 온라인 공동 학위과정 도입</a:t>
              </a:r>
              <a:endParaRPr lang="ko-KR" altLang="en-US" sz="100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744912" y="3835995"/>
            <a:ext cx="1882034" cy="1077530"/>
            <a:chOff x="3144152" y="1346241"/>
            <a:chExt cx="1660629" cy="1077530"/>
          </a:xfrm>
        </p:grpSpPr>
        <p:sp>
          <p:nvSpPr>
            <p:cNvPr id="162" name="모서리가 둥근 직사각형 161"/>
            <p:cNvSpPr/>
            <p:nvPr/>
          </p:nvSpPr>
          <p:spPr>
            <a:xfrm>
              <a:off x="3163904" y="134624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144152" y="1377174"/>
              <a:ext cx="166062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전공기반 융복합 </a:t>
              </a:r>
              <a:r>
                <a:rPr lang="en-US" altLang="ko-KR" sz="1000" spc="-100" dirty="0" smtClean="0"/>
                <a:t>Micro-Degree </a:t>
              </a:r>
              <a:r>
                <a:rPr lang="ko-KR" altLang="en-US" sz="1000" spc="-100" dirty="0" smtClean="0"/>
                <a:t>교육과정 개발 </a:t>
              </a:r>
              <a:endParaRPr lang="en-US" altLang="ko-KR" sz="1000" spc="-100" dirty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전공별 </a:t>
              </a:r>
              <a:r>
                <a:rPr lang="en-US" altLang="ko-KR" sz="1000" spc="-100" dirty="0" smtClean="0"/>
                <a:t>Nano-Degree </a:t>
              </a:r>
              <a:r>
                <a:rPr lang="ko-KR" altLang="en-US" sz="1000" spc="-100" dirty="0" smtClean="0"/>
                <a:t>교육과정</a:t>
              </a:r>
              <a:r>
                <a:rPr lang="en-US" altLang="ko-KR" sz="1000" spc="-100" dirty="0" smtClean="0"/>
                <a:t> </a:t>
              </a:r>
              <a:br>
                <a:rPr lang="en-US" altLang="ko-KR" sz="1000" spc="-100" dirty="0" smtClean="0"/>
              </a:br>
              <a:r>
                <a:rPr lang="ko-KR" altLang="en-US" sz="1000" spc="-100" dirty="0" smtClean="0"/>
                <a:t>개발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대학 특화 교육과정 개발</a:t>
              </a:r>
              <a:endParaRPr lang="ko-KR" altLang="en-US" sz="1000" spc="-100" dirty="0"/>
            </a:p>
          </p:txBody>
        </p:sp>
      </p:grpSp>
      <p:sp>
        <p:nvSpPr>
          <p:cNvPr id="100" name="직사각형 99"/>
          <p:cNvSpPr/>
          <p:nvPr/>
        </p:nvSpPr>
        <p:spPr>
          <a:xfrm>
            <a:off x="733188" y="3474900"/>
            <a:ext cx="1765682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latin typeface="Arial Black" panose="020B0A04020102020204" pitchFamily="34" charset="0"/>
              </a:rPr>
              <a:t>Os1 </a:t>
            </a:r>
            <a:r>
              <a:rPr lang="ko-KR" altLang="en-US" sz="1000" b="1" dirty="0" smtClean="0">
                <a:latin typeface="Arial Black" panose="020B0A04020102020204" pitchFamily="34" charset="0"/>
              </a:rPr>
              <a:t>현장중심 교육 강화</a:t>
            </a:r>
            <a:endParaRPr lang="ko-KR" altLang="en-US" sz="1000" b="1" dirty="0">
              <a:solidFill>
                <a:prstClr val="white"/>
              </a:solidFill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2768242" y="3458905"/>
            <a:ext cx="1813581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pc="-180" dirty="0" smtClean="0">
                <a:latin typeface="Arial Black" panose="020B0A04020102020204" pitchFamily="34" charset="0"/>
              </a:rPr>
              <a:t>Os2</a:t>
            </a:r>
            <a:r>
              <a:rPr lang="en-US" altLang="ko-KR" spc="-180" dirty="0" smtClean="0">
                <a:latin typeface="Arial Black" panose="020B0A04020102020204" pitchFamily="34" charset="0"/>
              </a:rPr>
              <a:t> </a:t>
            </a:r>
            <a:r>
              <a:rPr lang="ko-KR" altLang="en-US" sz="1000" b="1" spc="-180" dirty="0" smtClean="0"/>
              <a:t>  </a:t>
            </a:r>
            <a:r>
              <a:rPr lang="en-US" altLang="ko-KR" sz="1000" b="1" spc="-130" dirty="0" smtClean="0"/>
              <a:t>21</a:t>
            </a:r>
            <a:r>
              <a:rPr lang="ko-KR" altLang="en-US" sz="1000" b="1" spc="-130" dirty="0" smtClean="0"/>
              <a:t>세기형 인재 역량 교육 강화</a:t>
            </a:r>
            <a:endParaRPr lang="ko-KR" altLang="en-US" sz="1000" b="1" spc="-130" dirty="0">
              <a:solidFill>
                <a:prstClr val="white"/>
              </a:solidFill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4928594" y="3453630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spc="-100" dirty="0" smtClean="0">
                <a:latin typeface="+mn-ea"/>
              </a:rPr>
              <a:t>Os3 </a:t>
            </a:r>
            <a:r>
              <a:rPr lang="ko-KR" altLang="en-US" sz="1000" b="1" spc="-100" dirty="0" smtClean="0">
                <a:latin typeface="+mn-ea"/>
              </a:rPr>
              <a:t>전공교육 공유협력 </a:t>
            </a:r>
            <a:endParaRPr lang="en-US" altLang="ko-KR" sz="1000" b="1" spc="-100" dirty="0" smtClean="0">
              <a:latin typeface="+mn-ea"/>
            </a:endParaRPr>
          </a:p>
          <a:p>
            <a:pPr algn="ctr"/>
            <a:r>
              <a:rPr lang="ko-KR" altLang="en-US" sz="1000" b="1" spc="-100" dirty="0" smtClean="0">
                <a:latin typeface="+mn-ea"/>
              </a:rPr>
              <a:t>체계 구축</a:t>
            </a:r>
            <a:endParaRPr lang="ko-KR" altLang="en-US" sz="1000" b="1" spc="-10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6972067" y="3410272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latin typeface="+mn-ea"/>
              </a:rPr>
              <a:t>Os4 </a:t>
            </a:r>
            <a:r>
              <a:rPr lang="ko-KR" altLang="en-US" sz="1000" b="1" dirty="0" smtClean="0">
                <a:latin typeface="+mn-ea"/>
              </a:rPr>
              <a:t>전공교육 질 관리 </a:t>
            </a:r>
            <a:endParaRPr lang="en-US" altLang="ko-KR" sz="1000" b="1" dirty="0" smtClean="0">
              <a:latin typeface="+mn-ea"/>
            </a:endParaRPr>
          </a:p>
          <a:p>
            <a:pPr algn="ctr"/>
            <a:r>
              <a:rPr lang="ko-KR" altLang="en-US" sz="1000" b="1" dirty="0" smtClean="0">
                <a:latin typeface="+mn-ea"/>
              </a:rPr>
              <a:t>체계 고도화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93" y="2138672"/>
            <a:ext cx="175929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전공교육혁신</a:t>
            </a:r>
            <a:r>
              <a:rPr lang="en-US" altLang="ko-KR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목표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381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교수</a:t>
              </a:r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·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학습 지원</a:t>
              </a:r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혁신 계획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Ⅴ.</a:t>
              </a:r>
              <a:r>
                <a:rPr lang="en-US" altLang="ko-KR" sz="2400" dirty="0" smtClean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8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175248" y="587800"/>
            <a:ext cx="8656537" cy="675291"/>
            <a:chOff x="336891" y="600885"/>
            <a:chExt cx="8656537" cy="675291"/>
          </a:xfrm>
        </p:grpSpPr>
        <p:sp>
          <p:nvSpPr>
            <p:cNvPr id="94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5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방향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6" name="직각 삼각형 95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56040" y="893064"/>
              <a:ext cx="6937388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/>
                <a:t>기본에 충실한 교육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소명을 일깨우는 교육</a:t>
              </a:r>
              <a:endParaRPr lang="ko-KR" altLang="en-US" b="1" dirty="0"/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152495" y="1324139"/>
            <a:ext cx="8656537" cy="675291"/>
            <a:chOff x="336891" y="600885"/>
            <a:chExt cx="8656537" cy="675291"/>
          </a:xfrm>
        </p:grpSpPr>
        <p:sp>
          <p:nvSpPr>
            <p:cNvPr id="102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목표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4" name="직각 삼각형 103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69491" y="893064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/>
                <a:t>GOOD </a:t>
              </a:r>
              <a:r>
                <a:rPr lang="ko-KR" altLang="en-US" b="1" dirty="0" smtClean="0"/>
                <a:t>교육혁신을 통한 누림과 섬김 인재 양성</a:t>
              </a:r>
              <a:endParaRPr lang="ko-KR" altLang="en-US" b="1" dirty="0"/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159590" y="2084139"/>
            <a:ext cx="8641654" cy="714343"/>
            <a:chOff x="336891" y="600885"/>
            <a:chExt cx="8641654" cy="714343"/>
          </a:xfrm>
        </p:grpSpPr>
        <p:sp>
          <p:nvSpPr>
            <p:cNvPr id="107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3441" y="840899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0" name="직각 삼각형 109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45959" y="908598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/>
                <a:t>창의적 교육혁신을 위한 교수학습 지원</a:t>
              </a:r>
              <a:r>
                <a:rPr lang="en-US" altLang="ko-KR" b="1" dirty="0" smtClean="0"/>
                <a:t>(Out-of-box)</a:t>
              </a:r>
              <a:endParaRPr lang="ko-KR" altLang="en-US" b="1" dirty="0"/>
            </a:p>
          </p:txBody>
        </p:sp>
      </p:grpSp>
      <p:grpSp>
        <p:nvGrpSpPr>
          <p:cNvPr id="128" name="그룹 127"/>
          <p:cNvGrpSpPr/>
          <p:nvPr/>
        </p:nvGrpSpPr>
        <p:grpSpPr>
          <a:xfrm>
            <a:off x="154936" y="2932184"/>
            <a:ext cx="8646308" cy="2025836"/>
            <a:chOff x="336891" y="600885"/>
            <a:chExt cx="8646308" cy="2025836"/>
          </a:xfrm>
        </p:grpSpPr>
        <p:sp>
          <p:nvSpPr>
            <p:cNvPr id="130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8095" y="821823"/>
              <a:ext cx="8515104" cy="180489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1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prstClr val="white"/>
                  </a:solidFill>
                </a:rPr>
                <a:t>       핵심과제</a:t>
              </a:r>
            </a:p>
          </p:txBody>
        </p:sp>
        <p:sp>
          <p:nvSpPr>
            <p:cNvPr id="132" name="직각 삼각형 131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694520" y="3835995"/>
            <a:ext cx="1821158" cy="1077530"/>
            <a:chOff x="1184418" y="1361974"/>
            <a:chExt cx="1649000" cy="1077530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192541" y="1361974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184418" y="1442089"/>
              <a:ext cx="16337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맞춤형 교수역량 강화   </a:t>
              </a:r>
              <a:r>
                <a:rPr lang="en-US" altLang="ko-KR" sz="1000" dirty="0" smtClean="0"/>
                <a:t/>
              </a:r>
              <a:br>
                <a:rPr lang="en-US" altLang="ko-KR" sz="1000" dirty="0" smtClean="0"/>
              </a:br>
              <a:r>
                <a:rPr lang="ko-KR" altLang="en-US" sz="1000" dirty="0" smtClean="0"/>
                <a:t>프로그램 지원 확대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dirty="0"/>
                <a:t>Brown Bag </a:t>
              </a:r>
              <a:r>
                <a:rPr lang="ko-KR" altLang="en-US" sz="1000" dirty="0"/>
                <a:t>공공소 교수법 연구회 구성 및 </a:t>
              </a:r>
              <a:r>
                <a:rPr lang="ko-KR" altLang="en-US" sz="1000" dirty="0" smtClean="0"/>
                <a:t>활성화</a:t>
              </a:r>
              <a:endParaRPr lang="ko-KR" altLang="en-US" sz="1000" dirty="0"/>
            </a:p>
          </p:txBody>
        </p:sp>
      </p:grpSp>
      <p:grpSp>
        <p:nvGrpSpPr>
          <p:cNvPr id="142" name="그룹 141"/>
          <p:cNvGrpSpPr/>
          <p:nvPr/>
        </p:nvGrpSpPr>
        <p:grpSpPr>
          <a:xfrm>
            <a:off x="6890938" y="3803681"/>
            <a:ext cx="1795340" cy="1077530"/>
            <a:chOff x="1851168" y="3510371"/>
            <a:chExt cx="1713831" cy="1077530"/>
          </a:xfrm>
        </p:grpSpPr>
        <p:sp>
          <p:nvSpPr>
            <p:cNvPr id="146" name="모서리가 둥근 직사각형 145"/>
            <p:cNvSpPr/>
            <p:nvPr/>
          </p:nvSpPr>
          <p:spPr>
            <a:xfrm>
              <a:off x="1870919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851168" y="3532808"/>
              <a:ext cx="1713831" cy="7591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spc="-100" dirty="0" smtClean="0"/>
                <a:t>High-Tech </a:t>
              </a:r>
              <a:r>
                <a:rPr lang="ko-KR" altLang="en-US" sz="1000" spc="-100" dirty="0" smtClean="0"/>
                <a:t>기반 선진형 학습 공간 구축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spc="-100" dirty="0" smtClean="0"/>
                <a:t>High-Touch </a:t>
              </a:r>
              <a:r>
                <a:rPr lang="ko-KR" altLang="en-US" sz="1000" spc="-100" dirty="0" smtClean="0"/>
                <a:t>기반 학습 탐구 공간 구축</a:t>
              </a:r>
              <a:endParaRPr lang="en-US" altLang="ko-KR" sz="1000" spc="-100" dirty="0" smtClean="0"/>
            </a:p>
          </p:txBody>
        </p:sp>
      </p:grpSp>
      <p:grpSp>
        <p:nvGrpSpPr>
          <p:cNvPr id="150" name="그룹 149"/>
          <p:cNvGrpSpPr/>
          <p:nvPr/>
        </p:nvGrpSpPr>
        <p:grpSpPr>
          <a:xfrm>
            <a:off x="4885099" y="3824648"/>
            <a:ext cx="1747686" cy="1077530"/>
            <a:chOff x="1830082" y="3510371"/>
            <a:chExt cx="1640877" cy="1077530"/>
          </a:xfrm>
        </p:grpSpPr>
        <p:sp>
          <p:nvSpPr>
            <p:cNvPr id="154" name="모서리가 둥근 직사각형 153"/>
            <p:cNvSpPr/>
            <p:nvPr/>
          </p:nvSpPr>
          <p:spPr>
            <a:xfrm>
              <a:off x="1830082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851169" y="3592846"/>
              <a:ext cx="161978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교수역량 진단 체계 구축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교과목 인증제 다양화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dirty="0" smtClean="0"/>
                <a:t>CQI </a:t>
              </a:r>
              <a:r>
                <a:rPr lang="ko-KR" altLang="en-US" sz="1000" dirty="0" smtClean="0"/>
                <a:t>체계 고도화</a:t>
              </a:r>
              <a:endParaRPr lang="ko-KR" altLang="en-US" sz="100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735911" y="3835995"/>
            <a:ext cx="1891035" cy="1077530"/>
            <a:chOff x="3136210" y="1346241"/>
            <a:chExt cx="1668571" cy="1077530"/>
          </a:xfrm>
        </p:grpSpPr>
        <p:sp>
          <p:nvSpPr>
            <p:cNvPr id="162" name="모서리가 둥근 직사각형 161"/>
            <p:cNvSpPr/>
            <p:nvPr/>
          </p:nvSpPr>
          <p:spPr>
            <a:xfrm>
              <a:off x="3163904" y="134624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136210" y="1461468"/>
              <a:ext cx="1660627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ko-KR" sz="1000" spc="-100" dirty="0" smtClean="0"/>
                <a:t>G</a:t>
              </a:r>
              <a:r>
                <a:rPr lang="en-US" altLang="ko-KR" sz="1000" spc="-100" baseline="30000" dirty="0" smtClean="0"/>
                <a:t>TM</a:t>
              </a:r>
              <a:r>
                <a:rPr lang="en-US" altLang="ko-KR" sz="1000" spc="-100" dirty="0" smtClean="0"/>
                <a:t> </a:t>
              </a:r>
              <a:r>
                <a:rPr lang="ko-KR" altLang="en-US" sz="1000" spc="-100" dirty="0" smtClean="0"/>
                <a:t>교수학습모델</a:t>
              </a:r>
              <a:r>
                <a:rPr lang="en-US" altLang="ko-KR" sz="1000" spc="-100" dirty="0" smtClean="0"/>
                <a:t> </a:t>
              </a:r>
              <a:r>
                <a:rPr lang="ko-KR" altLang="en-US" sz="1000" spc="-100" dirty="0" smtClean="0"/>
                <a:t>개발 및 확산 </a:t>
              </a:r>
              <a:endParaRPr lang="en-US" altLang="ko-KR" sz="1000" spc="-100" dirty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교수학습 혁신 방법 적용 교과 우수 사례 공유 및 확산</a:t>
              </a:r>
              <a:endParaRPr lang="ko-KR" altLang="en-US" sz="1000" spc="-100" dirty="0"/>
            </a:p>
          </p:txBody>
        </p:sp>
      </p:grpSp>
      <p:sp>
        <p:nvSpPr>
          <p:cNvPr id="100" name="직사각형 99"/>
          <p:cNvSpPr/>
          <p:nvPr/>
        </p:nvSpPr>
        <p:spPr>
          <a:xfrm>
            <a:off x="733188" y="3474900"/>
            <a:ext cx="1765682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latin typeface="Arial Black" panose="020B0A04020102020204" pitchFamily="34" charset="0"/>
              </a:rPr>
              <a:t>Ob1 </a:t>
            </a:r>
            <a:r>
              <a:rPr lang="ko-KR" altLang="en-US" sz="1000" b="1" spc="100" dirty="0" smtClean="0">
                <a:latin typeface="Arial Black" panose="020B0A04020102020204" pitchFamily="34" charset="0"/>
              </a:rPr>
              <a:t>교수역량강화</a:t>
            </a:r>
            <a:r>
              <a:rPr lang="en-US" altLang="ko-KR" sz="1000" b="1" spc="100" dirty="0" smtClean="0">
                <a:latin typeface="Arial Black" panose="020B0A04020102020204" pitchFamily="34" charset="0"/>
              </a:rPr>
              <a:t> </a:t>
            </a:r>
            <a:endParaRPr lang="ko-KR" altLang="en-US" sz="1000" b="1" spc="100" dirty="0">
              <a:solidFill>
                <a:prstClr val="white"/>
              </a:solidFill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2768242" y="3458905"/>
            <a:ext cx="1813581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pc="-140" dirty="0" smtClean="0">
                <a:latin typeface="Arial Black" panose="020B0A04020102020204" pitchFamily="34" charset="0"/>
              </a:rPr>
              <a:t>Ob2</a:t>
            </a:r>
            <a:r>
              <a:rPr lang="en-US" altLang="ko-KR" spc="-140" dirty="0" smtClean="0">
                <a:latin typeface="Arial Black" panose="020B0A04020102020204" pitchFamily="34" charset="0"/>
              </a:rPr>
              <a:t> </a:t>
            </a:r>
            <a:r>
              <a:rPr lang="ko-KR" altLang="en-US" sz="1000" b="1" spc="-140" dirty="0" smtClean="0"/>
              <a:t>  교수학습모델 개발 및 확산</a:t>
            </a:r>
            <a:endParaRPr lang="ko-KR" altLang="en-US" sz="1000" b="1" spc="-140" dirty="0">
              <a:solidFill>
                <a:prstClr val="white"/>
              </a:solidFill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4928594" y="3453630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latin typeface="+mn-ea"/>
              </a:rPr>
              <a:t>Ob3 </a:t>
            </a:r>
            <a:r>
              <a:rPr lang="ko-KR" altLang="en-US" sz="1000" b="1" dirty="0" smtClean="0">
                <a:latin typeface="+mn-ea"/>
              </a:rPr>
              <a:t>교수학습 질관리 체계 고도화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6936061" y="3410272"/>
            <a:ext cx="1696702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latin typeface="+mn-ea"/>
              </a:rPr>
              <a:t>Ob4 </a:t>
            </a:r>
            <a:r>
              <a:rPr lang="ko-KR" altLang="en-US" sz="1000" b="1" dirty="0" smtClean="0">
                <a:latin typeface="+mn-ea"/>
              </a:rPr>
              <a:t>미래형 학습환경 </a:t>
            </a:r>
            <a:r>
              <a:rPr lang="en-US" altLang="ko-KR" sz="1000" b="1" dirty="0" smtClean="0">
                <a:latin typeface="+mn-ea"/>
              </a:rPr>
              <a:t/>
            </a:r>
            <a:br>
              <a:rPr lang="en-US" altLang="ko-KR" sz="1000" b="1" dirty="0" smtClean="0">
                <a:latin typeface="+mn-ea"/>
              </a:rPr>
            </a:br>
            <a:r>
              <a:rPr lang="ko-KR" altLang="en-US" sz="1000" b="1" dirty="0" smtClean="0">
                <a:latin typeface="+mn-ea"/>
              </a:rPr>
              <a:t>구축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3075" y="2077385"/>
            <a:ext cx="175929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</a:rPr>
              <a:t>교수</a:t>
            </a:r>
            <a:r>
              <a:rPr lang="en-US" altLang="ko-KR" dirty="0" smtClean="0">
                <a:solidFill>
                  <a:schemeClr val="bg1"/>
                </a:solidFill>
              </a:rPr>
              <a:t>·</a:t>
            </a:r>
            <a:r>
              <a:rPr lang="ko-KR" altLang="en-US" dirty="0" smtClean="0">
                <a:solidFill>
                  <a:schemeClr val="bg1"/>
                </a:solidFill>
              </a:rPr>
              <a:t>학습 지원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</a:rPr>
              <a:t>혁신 목표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838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748464" y="4869657"/>
            <a:ext cx="391328" cy="273844"/>
          </a:xfrm>
        </p:spPr>
        <p:txBody>
          <a:bodyPr/>
          <a:lstStyle/>
          <a:p>
            <a:fld id="{EFA7F217-3070-499C-AD0E-3CCAE6FECCF0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-3161" y="-7058"/>
            <a:ext cx="9147161" cy="513615"/>
            <a:chOff x="-3161" y="-7058"/>
            <a:chExt cx="9147161" cy="513615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9A2D94F6-BB9C-4A3B-8A44-1E8B8040074F}"/>
                </a:ext>
              </a:extLst>
            </p:cNvPr>
            <p:cNvSpPr/>
            <p:nvPr/>
          </p:nvSpPr>
          <p:spPr>
            <a:xfrm>
              <a:off x="-744" y="-7058"/>
              <a:ext cx="9140536" cy="5136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 dirty="0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BB469B2A-8266-491A-9B5B-AD4C1E6EC277}"/>
                </a:ext>
              </a:extLst>
            </p:cNvPr>
            <p:cNvSpPr/>
            <p:nvPr/>
          </p:nvSpPr>
          <p:spPr>
            <a:xfrm>
              <a:off x="561800" y="16991"/>
              <a:ext cx="62930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5000"/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교육제도</a:t>
              </a:r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혁신 계획</a:t>
              </a:r>
              <a:endPara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-3161" y="-7058"/>
              <a:ext cx="564961" cy="5136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Ⅵ.</a:t>
              </a:r>
              <a:r>
                <a:rPr lang="en-US" altLang="ko-KR" sz="2400" dirty="0" smtClean="0">
                  <a:latin typeface="+mn-ea"/>
                </a:rPr>
                <a:t> </a:t>
              </a:r>
              <a:endParaRPr lang="ko-KR" altLang="en-US" sz="2400" dirty="0">
                <a:latin typeface="+mn-ea"/>
              </a:endParaRPr>
            </a:p>
          </p:txBody>
        </p:sp>
        <p:sp>
          <p:nvSpPr>
            <p:cNvPr id="8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175248" y="587800"/>
            <a:ext cx="8656537" cy="675291"/>
            <a:chOff x="336891" y="600885"/>
            <a:chExt cx="8656537" cy="675291"/>
          </a:xfrm>
        </p:grpSpPr>
        <p:sp>
          <p:nvSpPr>
            <p:cNvPr id="94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5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방향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6" name="직각 삼각형 95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56040" y="893064"/>
              <a:ext cx="6937388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/>
                <a:t>기본에 충실한 교육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소명을 일깨우는 교육</a:t>
              </a:r>
              <a:endParaRPr lang="ko-KR" altLang="en-US" b="1" dirty="0"/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152495" y="1324139"/>
            <a:ext cx="8656537" cy="675291"/>
            <a:chOff x="336891" y="600885"/>
            <a:chExt cx="8656537" cy="675291"/>
          </a:xfrm>
        </p:grpSpPr>
        <p:sp>
          <p:nvSpPr>
            <p:cNvPr id="102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78324" y="801847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</a:rPr>
                <a:t>대학교육혁신 목표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4" name="직각 삼각형 103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69491" y="893064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/>
                <a:t>GOOD </a:t>
              </a:r>
              <a:r>
                <a:rPr lang="ko-KR" altLang="en-US" b="1" dirty="0" smtClean="0"/>
                <a:t>교육혁신을 통한 누림과 섬김 인재 양성</a:t>
              </a:r>
              <a:endParaRPr lang="ko-KR" altLang="en-US" b="1" dirty="0"/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159590" y="2084139"/>
            <a:ext cx="8641654" cy="714343"/>
            <a:chOff x="336891" y="600885"/>
            <a:chExt cx="8641654" cy="714343"/>
          </a:xfrm>
        </p:grpSpPr>
        <p:sp>
          <p:nvSpPr>
            <p:cNvPr id="107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3441" y="840899"/>
              <a:ext cx="8515104" cy="47432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0" name="직각 삼각형 109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D1F0AD8C-774B-48AA-8D73-8F626BB867D6}"/>
                </a:ext>
              </a:extLst>
            </p:cNvPr>
            <p:cNvSpPr txBox="1"/>
            <p:nvPr/>
          </p:nvSpPr>
          <p:spPr>
            <a:xfrm>
              <a:off x="2045959" y="927516"/>
              <a:ext cx="6916149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/>
                <a:t>다양한 학습 선택권 보장 및 유연화</a:t>
              </a:r>
              <a:r>
                <a:rPr lang="en-US" altLang="ko-KR" b="1" dirty="0"/>
                <a:t>(Diverse &amp; Flexible</a:t>
              </a:r>
              <a:r>
                <a:rPr lang="en-US" altLang="ko-KR" b="1" dirty="0" smtClean="0"/>
                <a:t>)</a:t>
              </a:r>
              <a:endParaRPr lang="ko-KR" altLang="en-US" b="1" dirty="0"/>
            </a:p>
          </p:txBody>
        </p:sp>
      </p:grpSp>
      <p:grpSp>
        <p:nvGrpSpPr>
          <p:cNvPr id="128" name="그룹 127"/>
          <p:cNvGrpSpPr/>
          <p:nvPr/>
        </p:nvGrpSpPr>
        <p:grpSpPr>
          <a:xfrm>
            <a:off x="154936" y="2932184"/>
            <a:ext cx="8646308" cy="2025836"/>
            <a:chOff x="336891" y="600885"/>
            <a:chExt cx="8646308" cy="2025836"/>
          </a:xfrm>
        </p:grpSpPr>
        <p:sp>
          <p:nvSpPr>
            <p:cNvPr id="130" name="모서리가 둥근 직사각형 25">
              <a:extLst>
                <a:ext uri="{FF2B5EF4-FFF2-40B4-BE49-F238E27FC236}">
                  <a16:creationId xmlns:a16="http://schemas.microsoft.com/office/drawing/2014/main" id="{B2F04868-92B0-4AC4-8523-A9BD262EA9A5}"/>
                </a:ext>
              </a:extLst>
            </p:cNvPr>
            <p:cNvSpPr/>
            <p:nvPr/>
          </p:nvSpPr>
          <p:spPr>
            <a:xfrm>
              <a:off x="468095" y="821823"/>
              <a:ext cx="8515104" cy="180489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1" name="평행 사변형 3">
              <a:extLst>
                <a:ext uri="{FF2B5EF4-FFF2-40B4-BE49-F238E27FC236}">
                  <a16:creationId xmlns:a16="http://schemas.microsoft.com/office/drawing/2014/main" id="{71B7CE60-CAE1-4EF4-9F44-0CE2455EF791}"/>
                </a:ext>
              </a:extLst>
            </p:cNvPr>
            <p:cNvSpPr/>
            <p:nvPr/>
          </p:nvSpPr>
          <p:spPr>
            <a:xfrm>
              <a:off x="336922" y="600885"/>
              <a:ext cx="1719118" cy="441878"/>
            </a:xfrm>
            <a:custGeom>
              <a:avLst/>
              <a:gdLst/>
              <a:ahLst/>
              <a:cxnLst/>
              <a:rect l="l" t="t" r="r" b="b"/>
              <a:pathLst>
                <a:path w="2224499" h="432048">
                  <a:moveTo>
                    <a:pt x="173104" y="0"/>
                  </a:moveTo>
                  <a:lnTo>
                    <a:pt x="784339" y="0"/>
                  </a:lnTo>
                  <a:lnTo>
                    <a:pt x="1008112" y="0"/>
                  </a:lnTo>
                  <a:lnTo>
                    <a:pt x="2224499" y="0"/>
                  </a:lnTo>
                  <a:lnTo>
                    <a:pt x="2224499" y="7754"/>
                  </a:lnTo>
                  <a:lnTo>
                    <a:pt x="2044956" y="216024"/>
                  </a:lnTo>
                  <a:lnTo>
                    <a:pt x="2224499" y="424293"/>
                  </a:lnTo>
                  <a:lnTo>
                    <a:pt x="2224499" y="432048"/>
                  </a:lnTo>
                  <a:lnTo>
                    <a:pt x="835008" y="432048"/>
                  </a:lnTo>
                  <a:lnTo>
                    <a:pt x="784339" y="432048"/>
                  </a:lnTo>
                  <a:lnTo>
                    <a:pt x="0" y="43204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prstClr val="white"/>
                  </a:solidFill>
                </a:rPr>
                <a:t>       핵심과제</a:t>
              </a:r>
            </a:p>
          </p:txBody>
        </p:sp>
        <p:sp>
          <p:nvSpPr>
            <p:cNvPr id="132" name="직각 삼각형 131">
              <a:extLst>
                <a:ext uri="{FF2B5EF4-FFF2-40B4-BE49-F238E27FC236}">
                  <a16:creationId xmlns:a16="http://schemas.microsoft.com/office/drawing/2014/main" id="{BADDE9BC-D842-4924-8922-637872819854}"/>
                </a:ext>
              </a:extLst>
            </p:cNvPr>
            <p:cNvSpPr/>
            <p:nvPr/>
          </p:nvSpPr>
          <p:spPr>
            <a:xfrm flipH="1" flipV="1">
              <a:off x="336891" y="1040888"/>
              <a:ext cx="141432" cy="76171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703492" y="3835995"/>
            <a:ext cx="1812187" cy="1077530"/>
            <a:chOff x="1192541" y="1361974"/>
            <a:chExt cx="1640877" cy="1077530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192541" y="1361974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195549" y="1527523"/>
              <a:ext cx="163378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/>
                <a:t>외국인 유학생전담학과 </a:t>
              </a:r>
              <a:r>
                <a:rPr lang="ko-KR" altLang="en-US" sz="1000" spc="-100" dirty="0" smtClean="0"/>
                <a:t>신설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요구 조사 기반 학과구조 개편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탄력적 정원 운영 체계 구축</a:t>
              </a:r>
              <a:endParaRPr lang="en-US" altLang="ko-KR" sz="1000" spc="-100" dirty="0" smtClean="0"/>
            </a:p>
          </p:txBody>
        </p:sp>
      </p:grpSp>
      <p:grpSp>
        <p:nvGrpSpPr>
          <p:cNvPr id="142" name="그룹 141"/>
          <p:cNvGrpSpPr/>
          <p:nvPr/>
        </p:nvGrpSpPr>
        <p:grpSpPr>
          <a:xfrm>
            <a:off x="6911626" y="3803681"/>
            <a:ext cx="1718917" cy="1077530"/>
            <a:chOff x="1870918" y="3510371"/>
            <a:chExt cx="1640878" cy="1077530"/>
          </a:xfrm>
        </p:grpSpPr>
        <p:sp>
          <p:nvSpPr>
            <p:cNvPr id="146" name="모서리가 둥근 직사각형 145"/>
            <p:cNvSpPr/>
            <p:nvPr/>
          </p:nvSpPr>
          <p:spPr>
            <a:xfrm>
              <a:off x="1870919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870918" y="3595773"/>
              <a:ext cx="16357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4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20" dirty="0" smtClean="0"/>
                <a:t>수요자 및 현장 중심 교육을 위한 지역협력체계 구축 및 운영</a:t>
              </a:r>
              <a:endParaRPr lang="ko-KR" altLang="en-US" sz="1000" spc="-120" dirty="0"/>
            </a:p>
          </p:txBody>
        </p:sp>
      </p:grpSp>
      <p:grpSp>
        <p:nvGrpSpPr>
          <p:cNvPr id="150" name="그룹 149"/>
          <p:cNvGrpSpPr/>
          <p:nvPr/>
        </p:nvGrpSpPr>
        <p:grpSpPr>
          <a:xfrm>
            <a:off x="4885099" y="3824648"/>
            <a:ext cx="1747686" cy="1077530"/>
            <a:chOff x="1830082" y="3510371"/>
            <a:chExt cx="1640877" cy="1077530"/>
          </a:xfrm>
        </p:grpSpPr>
        <p:sp>
          <p:nvSpPr>
            <p:cNvPr id="154" name="모서리가 둥근 직사각형 153"/>
            <p:cNvSpPr/>
            <p:nvPr/>
          </p:nvSpPr>
          <p:spPr>
            <a:xfrm>
              <a:off x="1830082" y="351037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851169" y="3592846"/>
              <a:ext cx="1619789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타대학 및 타기관 공유 교육체계 구축</a:t>
              </a:r>
              <a:endParaRPr lang="en-US" altLang="ko-KR" sz="10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dirty="0" smtClean="0"/>
                <a:t>국내외 대학간 복수학위 제도 및 학점 교류 확대 및 활성화</a:t>
              </a:r>
              <a:endParaRPr lang="ko-KR" altLang="en-US" sz="100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735911" y="3835995"/>
            <a:ext cx="1891035" cy="1077530"/>
            <a:chOff x="3136210" y="1346241"/>
            <a:chExt cx="1668571" cy="1077530"/>
          </a:xfrm>
        </p:grpSpPr>
        <p:sp>
          <p:nvSpPr>
            <p:cNvPr id="162" name="모서리가 둥근 직사각형 161"/>
            <p:cNvSpPr/>
            <p:nvPr/>
          </p:nvSpPr>
          <p:spPr>
            <a:xfrm>
              <a:off x="3163904" y="1346241"/>
              <a:ext cx="1640877" cy="107753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136210" y="1461468"/>
              <a:ext cx="166062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집중이수제 연계 </a:t>
              </a:r>
              <a:r>
                <a:rPr lang="en-US" altLang="ko-KR" sz="1000" spc="-100" dirty="0" smtClean="0"/>
                <a:t>3</a:t>
              </a:r>
              <a:r>
                <a:rPr lang="ko-KR" altLang="en-US" sz="1000" spc="-100" dirty="0" smtClean="0"/>
                <a:t>학기제 도입</a:t>
              </a:r>
              <a:endParaRPr lang="en-US" altLang="ko-KR" sz="1000" spc="-100" dirty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두드림학기제 도입</a:t>
              </a:r>
              <a:endParaRPr lang="en-US" altLang="ko-KR" sz="1000" spc="-10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20" dirty="0" smtClean="0"/>
                <a:t>나노</a:t>
              </a:r>
              <a:r>
                <a:rPr lang="en-US" altLang="ko-KR" sz="1000" spc="-120" dirty="0" smtClean="0"/>
                <a:t>/</a:t>
              </a:r>
              <a:r>
                <a:rPr lang="ko-KR" altLang="en-US" sz="1000" spc="-120" dirty="0" smtClean="0"/>
                <a:t>마이크로 디그리제도 도입</a:t>
              </a:r>
              <a:endParaRPr lang="en-US" altLang="ko-KR" sz="1000" spc="-120" dirty="0" smtClean="0"/>
            </a:p>
            <a:p>
              <a:pPr marL="180000" indent="-1800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1000" spc="-100" dirty="0" smtClean="0"/>
                <a:t>학습경험 학점인정제 고도화</a:t>
              </a:r>
              <a:endParaRPr lang="ko-KR" altLang="en-US" sz="1000" spc="-100" dirty="0"/>
            </a:p>
          </p:txBody>
        </p:sp>
      </p:grpSp>
      <p:sp>
        <p:nvSpPr>
          <p:cNvPr id="100" name="직사각형 99"/>
          <p:cNvSpPr/>
          <p:nvPr/>
        </p:nvSpPr>
        <p:spPr>
          <a:xfrm>
            <a:off x="733188" y="3474900"/>
            <a:ext cx="1765682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Arial Black" panose="020B0A04020102020204" pitchFamily="34" charset="0"/>
              </a:rPr>
              <a:t>D</a:t>
            </a:r>
            <a:r>
              <a:rPr lang="en-US" altLang="ko-KR" sz="1000" dirty="0" smtClean="0">
                <a:latin typeface="Arial Black" panose="020B0A04020102020204" pitchFamily="34" charset="0"/>
              </a:rPr>
              <a:t>1 </a:t>
            </a:r>
            <a:r>
              <a:rPr lang="ko-KR" altLang="en-US" sz="1000" b="1" dirty="0" smtClean="0">
                <a:latin typeface="Arial Black" panose="020B0A04020102020204" pitchFamily="34" charset="0"/>
              </a:rPr>
              <a:t>학사구조 개편</a:t>
            </a:r>
            <a:endParaRPr lang="ko-KR" altLang="en-US" sz="1000" b="1" spc="100" dirty="0">
              <a:solidFill>
                <a:prstClr val="white"/>
              </a:solidFill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2768242" y="3458905"/>
            <a:ext cx="1813581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latin typeface="Arial Black" panose="020B0A04020102020204" pitchFamily="34" charset="0"/>
              </a:rPr>
              <a:t>D2</a:t>
            </a:r>
            <a:r>
              <a:rPr lang="en-US" altLang="ko-KR" dirty="0" smtClean="0">
                <a:latin typeface="Arial Black" panose="020B0A04020102020204" pitchFamily="34" charset="0"/>
              </a:rPr>
              <a:t> </a:t>
            </a:r>
            <a:r>
              <a:rPr lang="ko-KR" altLang="en-US" sz="1000" b="1" dirty="0" smtClean="0"/>
              <a:t>  학사제도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유연화</a:t>
            </a:r>
            <a:endParaRPr lang="ko-KR" altLang="en-US" sz="1000" b="1" dirty="0">
              <a:solidFill>
                <a:prstClr val="white"/>
              </a:solidFill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4928594" y="3453630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latin typeface="+mn-ea"/>
              </a:rPr>
              <a:t>D3 </a:t>
            </a:r>
            <a:r>
              <a:rPr lang="ko-KR" altLang="en-US" sz="1000" b="1" dirty="0" smtClean="0">
                <a:latin typeface="+mn-ea"/>
              </a:rPr>
              <a:t>공유협력체계 </a:t>
            </a:r>
            <a:endParaRPr lang="en-US" altLang="ko-KR" sz="1000" b="1" dirty="0" smtClean="0">
              <a:latin typeface="+mn-ea"/>
            </a:endParaRPr>
          </a:p>
          <a:p>
            <a:pPr algn="ctr"/>
            <a:r>
              <a:rPr lang="ko-KR" altLang="en-US" sz="1000" b="1" dirty="0" smtClean="0">
                <a:latin typeface="+mn-ea"/>
              </a:rPr>
              <a:t>구축 및 운영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6972067" y="3410272"/>
            <a:ext cx="1660695" cy="316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latin typeface="+mn-ea"/>
              </a:rPr>
              <a:t>D4 </a:t>
            </a:r>
            <a:r>
              <a:rPr lang="ko-KR" altLang="en-US" sz="1000" b="1" dirty="0" smtClean="0">
                <a:latin typeface="+mn-ea"/>
              </a:rPr>
              <a:t>지역사회</a:t>
            </a:r>
            <a:r>
              <a:rPr lang="en-US" altLang="ko-KR" sz="1000" b="1" dirty="0" smtClean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기반 </a:t>
            </a:r>
            <a:endParaRPr lang="en-US" altLang="ko-KR" sz="1000" b="1" dirty="0" smtClean="0">
              <a:latin typeface="+mn-ea"/>
            </a:endParaRPr>
          </a:p>
          <a:p>
            <a:pPr algn="ctr"/>
            <a:r>
              <a:rPr lang="ko-KR" altLang="en-US" sz="1000" b="1" dirty="0" smtClean="0">
                <a:latin typeface="+mn-ea"/>
              </a:rPr>
              <a:t>협력체계 구축</a:t>
            </a:r>
            <a:endParaRPr lang="ko-KR" altLang="en-US" sz="1000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801" y="2149229"/>
            <a:ext cx="1759294" cy="20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</a:rPr>
              <a:t>교육제도 혁신 목표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614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15429</TotalTime>
  <Words>807</Words>
  <Application>Microsoft Office PowerPoint</Application>
  <PresentationFormat>화면 슬라이드 쇼(16:9)</PresentationFormat>
  <Paragraphs>220</Paragraphs>
  <Slides>9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HY헤드라인M</vt:lpstr>
      <vt:lpstr>맑은 고딕</vt:lpstr>
      <vt:lpstr>함초롬돋움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2245</cp:lastModifiedBy>
  <cp:revision>838</cp:revision>
  <cp:lastPrinted>2021-09-05T08:18:39Z</cp:lastPrinted>
  <dcterms:created xsi:type="dcterms:W3CDTF">2016-01-19T09:49:29Z</dcterms:created>
  <dcterms:modified xsi:type="dcterms:W3CDTF">2022-04-21T01:16:42Z</dcterms:modified>
</cp:coreProperties>
</file>