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724" r:id="rId1"/>
  </p:sldMasterIdLst>
  <p:notesMasterIdLst>
    <p:notesMasterId r:id="rId49"/>
  </p:notesMasterIdLst>
  <p:handoutMasterIdLst>
    <p:handoutMasterId r:id="rId5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orient="horz" pos="3430">
          <p15:clr>
            <a:srgbClr val="A4A3A4"/>
          </p15:clr>
        </p15:guide>
        <p15:guide id="3" orient="horz" pos="890">
          <p15:clr>
            <a:srgbClr val="A4A3A4"/>
          </p15:clr>
        </p15:guide>
        <p15:guide id="4" pos="67">
          <p15:clr>
            <a:srgbClr val="A4A3A4"/>
          </p15:clr>
        </p15:guide>
        <p15:guide id="5" pos="2880">
          <p15:clr>
            <a:srgbClr val="A4A3A4"/>
          </p15:clr>
        </p15:guide>
        <p15:guide id="6" pos="5510">
          <p15:clr>
            <a:srgbClr val="A4A3A4"/>
          </p15:clr>
        </p15:guide>
        <p15:guide id="7" pos="555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2" autoAdjust="0"/>
    <p:restoredTop sz="95283" autoAdjust="0"/>
  </p:normalViewPr>
  <p:slideViewPr>
    <p:cSldViewPr>
      <p:cViewPr varScale="1">
        <p:scale>
          <a:sx n="77" d="100"/>
          <a:sy n="77" d="100"/>
        </p:scale>
        <p:origin x="1470" y="90"/>
      </p:cViewPr>
      <p:guideLst>
        <p:guide orient="horz" pos="2159"/>
        <p:guide orient="horz" pos="3430"/>
        <p:guide orient="horz" pos="890"/>
        <p:guide pos="67"/>
        <p:guide pos="2880"/>
        <p:guide pos="5510"/>
        <p:guide pos="5556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r">
              <a:defRPr sz="1200"/>
            </a:lvl1pPr>
          </a:lstStyle>
          <a:p>
            <a:pPr lvl="0">
              <a:defRPr/>
            </a:pPr>
            <a:fld id="{D6848606-EDC9-42B3-8BE9-CD8146F17386}" type="datetime1">
              <a:rPr lang="ko-KR" altLang="en-US"/>
              <a:pPr lvl="0">
                <a:defRPr/>
              </a:pPr>
              <a:t>2021-09-01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r">
              <a:defRPr sz="1200"/>
            </a:lvl1pPr>
          </a:lstStyle>
          <a:p>
            <a:pPr lvl="0">
              <a:defRPr/>
            </a:pPr>
            <a:fld id="{F1D73F4A-AF28-46BB-BEFB-0B51111B61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r">
              <a:defRPr sz="1200"/>
            </a:lvl1pPr>
          </a:lstStyle>
          <a:p>
            <a:pPr lvl="0">
              <a:defRPr/>
            </a:pPr>
            <a:fld id="{0CA412CD-2A21-4426-8319-5D7393BB96BF}" type="datetime1">
              <a:rPr lang="ko-KR" altLang="en-US"/>
              <a:pPr lvl="0">
                <a:defRPr/>
              </a:pPr>
              <a:t>2021-09-01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31" tIns="45716" rIns="91431" bIns="45716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r">
              <a:defRPr sz="1200"/>
            </a:lvl1pPr>
          </a:lstStyle>
          <a:p>
            <a:pPr lvl="0">
              <a:defRPr/>
            </a:pPr>
            <a:fld id="{D77C4073-6FB3-4D2C-9AF2-2229580981A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D77C4073-6FB3-4D2C-9AF2-2229580981AF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D77C4073-6FB3-4D2C-9AF2-2229580981AF}" type="slidenum">
              <a:rPr lang="en-US" altLang="en-US"/>
              <a:pPr lvl="0">
                <a:defRPr/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4307D-C940-4963-9367-482BE6362A0D}" type="datetime1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8888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9219E-EBAE-495A-B7F3-44659A434977}" type="datetime1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8593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30D3E-7F45-4ED5-997C-946C680BF307}" type="datetime1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351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B1CE1-9F9E-4ABA-8D03-9768B2E6E213}" type="datetime1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008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5304-D958-4AA4-AD9E-13868BD83327}" type="datetime1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8021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985A-7687-4035-9B8F-D791BA13E3CC}" type="datetime1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7856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A50AB-E056-4DE7-97E2-EE024185ABC2}" type="datetime1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89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4FD76-FFDE-4809-A2EE-263E7EF31F86}" type="datetime1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656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4FA1E-8697-4B4F-8D49-975B53758FDD}" type="datetime1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529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E21E-B57D-44BA-9F7A-A34FAEB71946}" type="datetime1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834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7317-1B26-422C-B020-B4BC5007E99A}" type="datetime1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8451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BB5EB"/>
            </a:gs>
            <a:gs pos="100000">
              <a:srgbClr val="37D4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AC569-B5E3-4A0D-A706-786C46939E62}" type="datetime1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20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hf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8.png"/><Relationship Id="rId7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2.png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w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-108520" y="2964130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그룹 4"/>
          <p:cNvGrpSpPr/>
          <p:nvPr/>
        </p:nvGrpSpPr>
        <p:grpSpPr>
          <a:xfrm>
            <a:off x="611560" y="1772816"/>
            <a:ext cx="3168352" cy="451212"/>
            <a:chOff x="842197" y="1586089"/>
            <a:chExt cx="4365963" cy="451212"/>
          </a:xfrm>
        </p:grpSpPr>
        <p:sp>
          <p:nvSpPr>
            <p:cNvPr id="54" name="TextBox 18"/>
            <p:cNvSpPr txBox="1"/>
            <p:nvPr/>
          </p:nvSpPr>
          <p:spPr>
            <a:xfrm>
              <a:off x="842197" y="1586089"/>
              <a:ext cx="4365963" cy="4446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ko-KR" sz="2400" b="1" spc="-10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2021</a:t>
              </a:r>
              <a:r>
                <a:rPr lang="ko-KR" altLang="en-US" sz="2400" b="1" spc="-10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학년도 </a:t>
              </a:r>
              <a:r>
                <a:rPr lang="en-US" altLang="ko-KR" sz="2400" b="1" spc="-10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2</a:t>
              </a:r>
              <a:r>
                <a:rPr lang="ko-KR" altLang="en-US" sz="2400" b="1" spc="-10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학기</a:t>
              </a:r>
            </a:p>
          </p:txBody>
        </p:sp>
        <p:cxnSp>
          <p:nvCxnSpPr>
            <p:cNvPr id="60" name="직선 연결선 59"/>
            <p:cNvCxnSpPr/>
            <p:nvPr/>
          </p:nvCxnSpPr>
          <p:spPr>
            <a:xfrm>
              <a:off x="1065421" y="2037302"/>
              <a:ext cx="3389089" cy="0"/>
            </a:xfrm>
            <a:prstGeom prst="line">
              <a:avLst/>
            </a:prstGeom>
            <a:ln>
              <a:solidFill>
                <a:schemeClr val="bg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직사각형 3"/>
          <p:cNvSpPr/>
          <p:nvPr/>
        </p:nvSpPr>
        <p:spPr>
          <a:xfrm>
            <a:off x="0" y="2378497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 b="1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88931" y="2791090"/>
            <a:ext cx="79568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ko-KR" altLang="en-US" sz="48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  <a:ea typeface="+mj-ea"/>
              </a:rPr>
              <a:t>국가근로장학사업 사전교육</a:t>
            </a:r>
          </a:p>
        </p:txBody>
      </p:sp>
      <p:pic>
        <p:nvPicPr>
          <p:cNvPr id="8" name="Picture 3" descr="C:\Users\p_wowns\Desktop\colorcop (1)\기본형 시그니처.gif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6804248" y="166742"/>
            <a:ext cx="2030361" cy="591319"/>
          </a:xfrm>
          <a:prstGeom prst="rect">
            <a:avLst/>
          </a:prstGeom>
          <a:noFill/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목차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5496" y="1412776"/>
            <a:ext cx="8496944" cy="4361486"/>
            <a:chOff x="35496" y="1412776"/>
            <a:chExt cx="8496944" cy="4361486"/>
          </a:xfrm>
        </p:grpSpPr>
        <p:grpSp>
          <p:nvGrpSpPr>
            <p:cNvPr id="8" name="그룹 7"/>
            <p:cNvGrpSpPr/>
            <p:nvPr/>
          </p:nvGrpSpPr>
          <p:grpSpPr>
            <a:xfrm>
              <a:off x="1043607" y="1412776"/>
              <a:ext cx="7488833" cy="4361486"/>
              <a:chOff x="827584" y="1634697"/>
              <a:chExt cx="7488833" cy="4361486"/>
            </a:xfrm>
          </p:grpSpPr>
          <p:sp>
            <p:nvSpPr>
              <p:cNvPr id="11" name="순서도: 대체 처리 10"/>
              <p:cNvSpPr/>
              <p:nvPr/>
            </p:nvSpPr>
            <p:spPr>
              <a:xfrm>
                <a:off x="1441998" y="1634697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국가근로장학금이란</a:t>
                </a:r>
                <a:r>
                  <a:rPr lang="en-US" altLang="ko-KR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? 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0800000">
                <a:off x="831220" y="1635776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3" name="순서도: 대체 처리 12"/>
              <p:cNvSpPr/>
              <p:nvPr/>
            </p:nvSpPr>
            <p:spPr>
              <a:xfrm>
                <a:off x="2000200" y="2569259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근로진행 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4" name="순서도: 지연 13"/>
              <p:cNvSpPr/>
              <p:nvPr/>
            </p:nvSpPr>
            <p:spPr>
              <a:xfrm rot="10800000">
                <a:off x="1403648" y="2561459"/>
                <a:ext cx="681006" cy="631039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5" name="순서도: 대체 처리 14"/>
              <p:cNvSpPr/>
              <p:nvPr/>
            </p:nvSpPr>
            <p:spPr>
              <a:xfrm>
                <a:off x="2583558" y="3503820"/>
                <a:ext cx="5732858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유의사항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6" name="순서도: 지연 15"/>
              <p:cNvSpPr/>
              <p:nvPr/>
            </p:nvSpPr>
            <p:spPr>
              <a:xfrm rot="10800000">
                <a:off x="1979713" y="3504899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7" name="순서도: 대체 처리 16"/>
              <p:cNvSpPr/>
              <p:nvPr/>
            </p:nvSpPr>
            <p:spPr>
              <a:xfrm>
                <a:off x="2000200" y="4438382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방학 집중근로 프로그램 안내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8" name="순서도: 지연 17"/>
              <p:cNvSpPr/>
              <p:nvPr/>
            </p:nvSpPr>
            <p:spPr>
              <a:xfrm rot="10800000">
                <a:off x="1403648" y="4439461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9" name="순서도: 대체 처리 18"/>
              <p:cNvSpPr/>
              <p:nvPr/>
            </p:nvSpPr>
            <p:spPr>
              <a:xfrm>
                <a:off x="1441998" y="5372943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사고 예방 및 처리절차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0" name="순서도: 지연 19"/>
              <p:cNvSpPr/>
              <p:nvPr/>
            </p:nvSpPr>
            <p:spPr>
              <a:xfrm rot="10800000">
                <a:off x="827584" y="5374022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pic>
            <p:nvPicPr>
              <p:cNvPr id="23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172477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6" y="2663416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042401" y="3606514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548550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5" y="4550948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" name="TextBox 8"/>
            <p:cNvSpPr txBox="1"/>
            <p:nvPr/>
          </p:nvSpPr>
          <p:spPr>
            <a:xfrm>
              <a:off x="35496" y="3133417"/>
              <a:ext cx="197715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b="1" dirty="0" smtClean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목차</a:t>
              </a:r>
              <a:endParaRPr lang="ko-KR" altLang="en-US" sz="6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84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j-ea"/>
                    <a:ea typeface="+mj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국가근로장학금이란</a:t>
            </a:r>
            <a:r>
              <a:rPr lang="en-US" altLang="ko-KR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?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648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순서도: 수동 입력 95"/>
          <p:cNvSpPr/>
          <p:nvPr/>
        </p:nvSpPr>
        <p:spPr>
          <a:xfrm rot="5400000" flipV="1">
            <a:off x="6303742" y="-875658"/>
            <a:ext cx="716192" cy="2772308"/>
          </a:xfrm>
          <a:prstGeom prst="flowChartManualInput">
            <a:avLst/>
          </a:prstGeom>
          <a:solidFill>
            <a:srgbClr val="1496CA"/>
          </a:solidFill>
          <a:ln>
            <a:noFill/>
          </a:ln>
          <a:effectLst>
            <a:outerShdw blurRad="63500" sx="102000" sy="102000" algn="ctr" rotWithShape="0">
              <a:srgbClr val="0A4C66">
                <a:alpha val="5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98" name="순서도: 수동 입력 97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143508" y="529024"/>
            <a:ext cx="8856984" cy="62123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srgbClr val="0A4C66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01</a:t>
              </a:r>
              <a:endParaRPr lang="ko-KR" altLang="en-US" sz="32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4986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  </a:t>
            </a:r>
            <a:endParaRPr lang="ko-KR" altLang="en-US" sz="3200" b="1" spc="-300" dirty="0">
              <a:solidFill>
                <a:srgbClr val="37D4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877152" y="2440763"/>
            <a:ext cx="7511272" cy="3364501"/>
            <a:chOff x="877152" y="2440763"/>
            <a:chExt cx="7511272" cy="3364501"/>
          </a:xfrm>
        </p:grpSpPr>
        <p:sp>
          <p:nvSpPr>
            <p:cNvPr id="13" name="타원 12"/>
            <p:cNvSpPr/>
            <p:nvPr/>
          </p:nvSpPr>
          <p:spPr>
            <a:xfrm>
              <a:off x="3779912" y="3247595"/>
              <a:ext cx="1704622" cy="1750836"/>
            </a:xfrm>
            <a:prstGeom prst="ellipse">
              <a:avLst/>
            </a:prstGeom>
            <a:ln>
              <a:noFill/>
            </a:ln>
            <a:effectLst>
              <a:glow rad="101600">
                <a:schemeClr val="accent5">
                  <a:satMod val="175000"/>
                  <a:alpha val="40000"/>
                </a:schemeClr>
              </a:glow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/>
              <a:r>
                <a:rPr lang="ko-KR" altLang="en-US" sz="21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사업목</a:t>
              </a:r>
              <a:r>
                <a:rPr lang="ko-KR" altLang="en-US" sz="21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적</a:t>
              </a:r>
              <a:endParaRPr lang="en-US" altLang="ko-KR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1043608" y="2734321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>
                <a:rot lat="623785" lon="18963666" rev="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저소득층 대학생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등록금</a:t>
              </a:r>
              <a:r>
                <a:rPr lang="en-US" altLang="ko-KR" sz="2000" b="1" kern="1200" dirty="0" smtClean="0">
                  <a:latin typeface="+mn-ea"/>
                </a:rPr>
                <a:t>·</a:t>
              </a:r>
              <a:r>
                <a:rPr lang="ko-KR" altLang="en-US" sz="2000" b="1" kern="1200" dirty="0" smtClean="0">
                  <a:latin typeface="+mn-ea"/>
                </a:rPr>
                <a:t>생활비 지원 </a:t>
              </a:r>
              <a:endParaRPr lang="ko-KR" altLang="en-US" sz="2000" b="1" kern="1200" dirty="0">
                <a:latin typeface="+mn-ea"/>
              </a:endParaRPr>
            </a:p>
          </p:txBody>
        </p:sp>
        <p:sp>
          <p:nvSpPr>
            <p:cNvPr id="75" name="자유형 74"/>
            <p:cNvSpPr/>
            <p:nvPr/>
          </p:nvSpPr>
          <p:spPr>
            <a:xfrm>
              <a:off x="1259632" y="4276162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안정적인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학업여건 조성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grpSp>
          <p:nvGrpSpPr>
            <p:cNvPr id="101" name="그룹 100"/>
            <p:cNvGrpSpPr/>
            <p:nvPr/>
          </p:nvGrpSpPr>
          <p:grpSpPr>
            <a:xfrm flipH="1">
              <a:off x="877152" y="2440763"/>
              <a:ext cx="2854321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RightFacing"/>
              <a:lightRig rig="threePt" dir="t"/>
            </a:scene3d>
          </p:grpSpPr>
          <p:sp>
            <p:nvSpPr>
              <p:cNvPr id="102" name="위로 굽은 화살표 101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3" name="직사각형 102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4" name="직사각형 103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5" name="위로 굽은 화살표 104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grpSp>
          <p:nvGrpSpPr>
            <p:cNvPr id="100" name="그룹 99"/>
            <p:cNvGrpSpPr/>
            <p:nvPr/>
          </p:nvGrpSpPr>
          <p:grpSpPr>
            <a:xfrm>
              <a:off x="5580112" y="2440763"/>
              <a:ext cx="2808312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LeftFacing"/>
              <a:lightRig rig="threePt" dir="t"/>
            </a:scene3d>
          </p:grpSpPr>
          <p:sp>
            <p:nvSpPr>
              <p:cNvPr id="87" name="위로 굽은 화살표 86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89" name="직사각형 88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0" name="직사각형 89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1" name="위로 굽은 화살표 90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6" name="자유형 105"/>
            <p:cNvSpPr/>
            <p:nvPr/>
          </p:nvSpPr>
          <p:spPr>
            <a:xfrm>
              <a:off x="6012160" y="278092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다양한 직업체험</a:t>
              </a:r>
              <a:r>
                <a:rPr lang="en-US" altLang="ko-KR" sz="2000" b="1" dirty="0" smtClean="0">
                  <a:latin typeface="+mn-ea"/>
                </a:rPr>
                <a:t/>
              </a:r>
              <a:br>
                <a:rPr lang="en-US" altLang="ko-KR" sz="2000" b="1" dirty="0" smtClean="0">
                  <a:latin typeface="+mn-ea"/>
                </a:rPr>
              </a:br>
              <a:r>
                <a:rPr lang="ko-KR" altLang="en-US" sz="2000" b="1" dirty="0" smtClean="0">
                  <a:latin typeface="+mn-ea"/>
                </a:rPr>
                <a:t>기회 제공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sp>
          <p:nvSpPr>
            <p:cNvPr id="107" name="자유형 106"/>
            <p:cNvSpPr/>
            <p:nvPr/>
          </p:nvSpPr>
          <p:spPr>
            <a:xfrm>
              <a:off x="5796136" y="422108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>
                <a:rot lat="487347" lon="2067641" rev="210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취업역량 제고</a:t>
              </a:r>
              <a:endParaRPr lang="en-US" altLang="ko-KR" sz="2000" b="1" kern="1200" dirty="0" smtClean="0">
                <a:latin typeface="+mn-ea"/>
              </a:endParaRPr>
            </a:p>
          </p:txBody>
        </p:sp>
      </p:grpSp>
      <p:sp>
        <p:nvSpPr>
          <p:cNvPr id="110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8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0016" y="137992"/>
            <a:ext cx="8856984" cy="6588966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57449" y="2577604"/>
            <a:ext cx="7959551" cy="2949153"/>
            <a:chOff x="1057449" y="2577604"/>
            <a:chExt cx="7959551" cy="2949153"/>
          </a:xfrm>
        </p:grpSpPr>
        <p:grpSp>
          <p:nvGrpSpPr>
            <p:cNvPr id="71" name="그룹 70"/>
            <p:cNvGrpSpPr/>
            <p:nvPr/>
          </p:nvGrpSpPr>
          <p:grpSpPr>
            <a:xfrm>
              <a:off x="1060625" y="2577604"/>
              <a:ext cx="622429" cy="648072"/>
              <a:chOff x="2556386" y="2564904"/>
              <a:chExt cx="622429" cy="648072"/>
            </a:xfrm>
          </p:grpSpPr>
          <p:sp>
            <p:nvSpPr>
              <p:cNvPr id="30" name="자유형 29"/>
              <p:cNvSpPr/>
              <p:nvPr/>
            </p:nvSpPr>
            <p:spPr>
              <a:xfrm>
                <a:off x="2557130" y="2564904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31" name="자유형 30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32" name="자유형 31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2" name="그룹 71"/>
            <p:cNvGrpSpPr/>
            <p:nvPr/>
          </p:nvGrpSpPr>
          <p:grpSpPr>
            <a:xfrm>
              <a:off x="1060624" y="3729732"/>
              <a:ext cx="622429" cy="648072"/>
              <a:chOff x="2556385" y="3948735"/>
              <a:chExt cx="622429" cy="648072"/>
            </a:xfrm>
          </p:grpSpPr>
          <p:sp>
            <p:nvSpPr>
              <p:cNvPr id="44" name="자유형 43"/>
              <p:cNvSpPr/>
              <p:nvPr/>
            </p:nvSpPr>
            <p:spPr>
              <a:xfrm>
                <a:off x="2557129" y="3948735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5" name="자유형 44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6" name="자유형 45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1057449" y="4875510"/>
              <a:ext cx="625604" cy="651247"/>
              <a:chOff x="2553210" y="5179498"/>
              <a:chExt cx="625604" cy="651247"/>
            </a:xfrm>
          </p:grpSpPr>
          <p:sp>
            <p:nvSpPr>
              <p:cNvPr id="47" name="자유형 46"/>
              <p:cNvSpPr/>
              <p:nvPr/>
            </p:nvSpPr>
            <p:spPr>
              <a:xfrm>
                <a:off x="2557129" y="5179498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8" name="자유형 47"/>
              <p:cNvSpPr/>
              <p:nvPr/>
            </p:nvSpPr>
            <p:spPr>
              <a:xfrm>
                <a:off x="2556385" y="5182673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9" name="자유형 48"/>
              <p:cNvSpPr/>
              <p:nvPr/>
            </p:nvSpPr>
            <p:spPr>
              <a:xfrm>
                <a:off x="2553210" y="5182673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1852712" y="2716974"/>
              <a:ext cx="63632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국내 대학에 재학중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학생들이라면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OK!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852711" y="3789255"/>
              <a:ext cx="7164289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err="1" smtClean="0">
                  <a:solidFill>
                    <a:srgbClr val="0E6B90"/>
                  </a:solidFill>
                  <a:latin typeface="+mn-ea"/>
                </a:rPr>
                <a:t>소득구간이가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8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구간 이하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학생들을 대상으로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긴급한 가계 곤란 학생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취업연계유형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농</a:t>
              </a:r>
              <a:r>
                <a:rPr lang="en-US" altLang="ko-KR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산</a:t>
              </a:r>
              <a:r>
                <a:rPr lang="en-US" altLang="ko-KR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어촌 근로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시 소득구간과 관계없이 선발될 수 있습니다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300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52711" y="5021230"/>
              <a:ext cx="62192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직전학기 성적이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70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(100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 만점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) 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이상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이어야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선발기본요건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29" name="순서도: 수동 입력 2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4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423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선발과정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611560" y="2659584"/>
            <a:ext cx="8064974" cy="2531516"/>
            <a:chOff x="611560" y="2659584"/>
            <a:chExt cx="8064974" cy="2531516"/>
          </a:xfrm>
        </p:grpSpPr>
        <p:sp>
          <p:nvSpPr>
            <p:cNvPr id="15" name="자유형 14"/>
            <p:cNvSpPr/>
            <p:nvPr/>
          </p:nvSpPr>
          <p:spPr>
            <a:xfrm>
              <a:off x="2666656" y="3564208"/>
              <a:ext cx="722269" cy="722269"/>
            </a:xfrm>
            <a:custGeom>
              <a:avLst/>
              <a:gdLst>
                <a:gd name="connsiteX0" fmla="*/ 95737 w 722269"/>
                <a:gd name="connsiteY0" fmla="*/ 276196 h 722269"/>
                <a:gd name="connsiteX1" fmla="*/ 276196 w 722269"/>
                <a:gd name="connsiteY1" fmla="*/ 276196 h 722269"/>
                <a:gd name="connsiteX2" fmla="*/ 276196 w 722269"/>
                <a:gd name="connsiteY2" fmla="*/ 95737 h 722269"/>
                <a:gd name="connsiteX3" fmla="*/ 446073 w 722269"/>
                <a:gd name="connsiteY3" fmla="*/ 95737 h 722269"/>
                <a:gd name="connsiteX4" fmla="*/ 446073 w 722269"/>
                <a:gd name="connsiteY4" fmla="*/ 276196 h 722269"/>
                <a:gd name="connsiteX5" fmla="*/ 626532 w 722269"/>
                <a:gd name="connsiteY5" fmla="*/ 276196 h 722269"/>
                <a:gd name="connsiteX6" fmla="*/ 626532 w 722269"/>
                <a:gd name="connsiteY6" fmla="*/ 446073 h 722269"/>
                <a:gd name="connsiteX7" fmla="*/ 446073 w 722269"/>
                <a:gd name="connsiteY7" fmla="*/ 446073 h 722269"/>
                <a:gd name="connsiteX8" fmla="*/ 446073 w 722269"/>
                <a:gd name="connsiteY8" fmla="*/ 626532 h 722269"/>
                <a:gd name="connsiteX9" fmla="*/ 276196 w 722269"/>
                <a:gd name="connsiteY9" fmla="*/ 626532 h 722269"/>
                <a:gd name="connsiteX10" fmla="*/ 276196 w 722269"/>
                <a:gd name="connsiteY10" fmla="*/ 446073 h 722269"/>
                <a:gd name="connsiteX11" fmla="*/ 95737 w 722269"/>
                <a:gd name="connsiteY11" fmla="*/ 446073 h 722269"/>
                <a:gd name="connsiteX12" fmla="*/ 95737 w 722269"/>
                <a:gd name="connsiteY12" fmla="*/ 276196 h 722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22269" h="722269">
                  <a:moveTo>
                    <a:pt x="95737" y="276196"/>
                  </a:moveTo>
                  <a:lnTo>
                    <a:pt x="276196" y="276196"/>
                  </a:lnTo>
                  <a:lnTo>
                    <a:pt x="276196" y="95737"/>
                  </a:lnTo>
                  <a:lnTo>
                    <a:pt x="446073" y="95737"/>
                  </a:lnTo>
                  <a:lnTo>
                    <a:pt x="446073" y="276196"/>
                  </a:lnTo>
                  <a:lnTo>
                    <a:pt x="626532" y="276196"/>
                  </a:lnTo>
                  <a:lnTo>
                    <a:pt x="626532" y="446073"/>
                  </a:lnTo>
                  <a:lnTo>
                    <a:pt x="446073" y="446073"/>
                  </a:lnTo>
                  <a:lnTo>
                    <a:pt x="446073" y="626532"/>
                  </a:lnTo>
                  <a:lnTo>
                    <a:pt x="276196" y="626532"/>
                  </a:lnTo>
                  <a:lnTo>
                    <a:pt x="276196" y="446073"/>
                  </a:lnTo>
                  <a:lnTo>
                    <a:pt x="95737" y="446073"/>
                  </a:lnTo>
                  <a:lnTo>
                    <a:pt x="95737" y="276196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5737" tIns="276196" rIns="95737" bIns="276196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5572324" y="3693718"/>
              <a:ext cx="396002" cy="463248"/>
            </a:xfrm>
            <a:custGeom>
              <a:avLst/>
              <a:gdLst>
                <a:gd name="connsiteX0" fmla="*/ 0 w 396002"/>
                <a:gd name="connsiteY0" fmla="*/ 92650 h 463248"/>
                <a:gd name="connsiteX1" fmla="*/ 198001 w 396002"/>
                <a:gd name="connsiteY1" fmla="*/ 92650 h 463248"/>
                <a:gd name="connsiteX2" fmla="*/ 198001 w 396002"/>
                <a:gd name="connsiteY2" fmla="*/ 0 h 463248"/>
                <a:gd name="connsiteX3" fmla="*/ 396002 w 396002"/>
                <a:gd name="connsiteY3" fmla="*/ 231624 h 463248"/>
                <a:gd name="connsiteX4" fmla="*/ 198001 w 396002"/>
                <a:gd name="connsiteY4" fmla="*/ 463248 h 463248"/>
                <a:gd name="connsiteX5" fmla="*/ 198001 w 396002"/>
                <a:gd name="connsiteY5" fmla="*/ 370598 h 463248"/>
                <a:gd name="connsiteX6" fmla="*/ 0 w 396002"/>
                <a:gd name="connsiteY6" fmla="*/ 370598 h 463248"/>
                <a:gd name="connsiteX7" fmla="*/ 0 w 396002"/>
                <a:gd name="connsiteY7" fmla="*/ 92650 h 46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6002" h="463248">
                  <a:moveTo>
                    <a:pt x="0" y="92650"/>
                  </a:moveTo>
                  <a:lnTo>
                    <a:pt x="198001" y="92650"/>
                  </a:lnTo>
                  <a:lnTo>
                    <a:pt x="198001" y="0"/>
                  </a:lnTo>
                  <a:lnTo>
                    <a:pt x="396002" y="231624"/>
                  </a:lnTo>
                  <a:lnTo>
                    <a:pt x="198001" y="463248"/>
                  </a:lnTo>
                  <a:lnTo>
                    <a:pt x="198001" y="370598"/>
                  </a:lnTo>
                  <a:lnTo>
                    <a:pt x="0" y="370598"/>
                  </a:lnTo>
                  <a:lnTo>
                    <a:pt x="0" y="92650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92650" rIns="118801" bIns="92650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1200" b="1" kern="1200">
                <a:latin typeface="+mn-ea"/>
              </a:endParaRPr>
            </a:p>
          </p:txBody>
        </p:sp>
        <p:grpSp>
          <p:nvGrpSpPr>
            <p:cNvPr id="21" name="그룹 20"/>
            <p:cNvGrpSpPr/>
            <p:nvPr/>
          </p:nvGrpSpPr>
          <p:grpSpPr>
            <a:xfrm>
              <a:off x="631302" y="2971042"/>
              <a:ext cx="1908601" cy="1908601"/>
              <a:chOff x="775318" y="3014934"/>
              <a:chExt cx="1908601" cy="1908601"/>
            </a:xfrm>
          </p:grpSpPr>
          <p:sp>
            <p:nvSpPr>
              <p:cNvPr id="14" name="자유형 13"/>
              <p:cNvSpPr/>
              <p:nvPr/>
            </p:nvSpPr>
            <p:spPr>
              <a:xfrm>
                <a:off x="775318" y="3014934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40" name="현 39"/>
              <p:cNvSpPr/>
              <p:nvPr/>
            </p:nvSpPr>
            <p:spPr>
              <a:xfrm>
                <a:off x="775318" y="3014934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611560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선발기본요건</a:t>
              </a:r>
              <a:endParaRPr lang="en-US" altLang="ko-KR" sz="2300" b="1" dirty="0" smtClean="0">
                <a:latin typeface="+mn-ea"/>
              </a:endParaRPr>
            </a:p>
            <a:p>
              <a:pPr lvl="0" algn="ctr"/>
              <a:r>
                <a:rPr lang="ko-KR" altLang="en-US" sz="2300" b="1" dirty="0" smtClean="0">
                  <a:latin typeface="+mn-ea"/>
                </a:rPr>
                <a:t>충족</a:t>
              </a:r>
              <a:endParaRPr lang="ko-KR" altLang="en-US" sz="2300" b="1" dirty="0">
                <a:latin typeface="+mn-ea"/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3533980" y="2971042"/>
              <a:ext cx="1908601" cy="1908601"/>
              <a:chOff x="3677996" y="3014933"/>
              <a:chExt cx="1908601" cy="1908601"/>
            </a:xfrm>
          </p:grpSpPr>
          <p:sp>
            <p:nvSpPr>
              <p:cNvPr id="52" name="자유형 51"/>
              <p:cNvSpPr/>
              <p:nvPr/>
            </p:nvSpPr>
            <p:spPr>
              <a:xfrm rot="10800000">
                <a:off x="3677996" y="3014933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53" name="현 52"/>
              <p:cNvSpPr/>
              <p:nvPr/>
            </p:nvSpPr>
            <p:spPr>
              <a:xfrm rot="10800000">
                <a:off x="3677996" y="3014933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510277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대학</a:t>
              </a:r>
              <a:r>
                <a:rPr lang="en-US" altLang="ko-KR" sz="2300" b="1" dirty="0" smtClean="0">
                  <a:latin typeface="+mn-ea"/>
                </a:rPr>
                <a:t/>
              </a:r>
              <a:br>
                <a:rPr lang="en-US" altLang="ko-KR" sz="2300" b="1" dirty="0" smtClean="0">
                  <a:latin typeface="+mn-ea"/>
                </a:rPr>
              </a:br>
              <a:r>
                <a:rPr lang="ko-KR" altLang="en-US" sz="2300" b="1" dirty="0" smtClean="0">
                  <a:latin typeface="+mn-ea"/>
                </a:rPr>
                <a:t>자체선발기준</a:t>
              </a:r>
              <a:endParaRPr lang="en-US" altLang="ko-KR" sz="2300" b="1" dirty="0" smtClean="0">
                <a:latin typeface="+mn-ea"/>
              </a:endParaRPr>
            </a:p>
          </p:txBody>
        </p:sp>
        <p:sp>
          <p:nvSpPr>
            <p:cNvPr id="18" name="자유형 17"/>
            <p:cNvSpPr/>
            <p:nvPr/>
          </p:nvSpPr>
          <p:spPr>
            <a:xfrm>
              <a:off x="6084168" y="2659584"/>
              <a:ext cx="2592366" cy="253151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solidFill>
              <a:srgbClr val="0E6B90"/>
            </a:solidFill>
            <a:ln>
              <a:noFill/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장학생</a:t>
              </a:r>
              <a:endPara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최종선발</a:t>
              </a: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5" name="자유형 24"/>
            <p:cNvSpPr/>
            <p:nvPr/>
          </p:nvSpPr>
          <p:spPr>
            <a:xfrm>
              <a:off x="6194276" y="2764758"/>
              <a:ext cx="2363564" cy="233312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noFill/>
            <a:ln w="381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958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US" altLang="ko-KR" sz="3050" b="1" spc="-300">
                  <a:latin typeface="+mn-ea"/>
                </a:rPr>
                <a:t>03</a:t>
              </a:r>
              <a:endParaRPr lang="ko-KR" altLang="en-US" sz="3050" b="1" spc="-30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3200" b="1" spc="-300">
                <a:solidFill>
                  <a:srgbClr val="0E6B90"/>
                </a:solidFill>
                <a:latin typeface="+mn-ea"/>
              </a:rPr>
              <a:t>근로가능시간과 시급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742113" y="2021099"/>
            <a:ext cx="7790327" cy="4432237"/>
            <a:chOff x="742113" y="2021099"/>
            <a:chExt cx="7790327" cy="4432237"/>
          </a:xfrm>
        </p:grpSpPr>
        <p:sp>
          <p:nvSpPr>
            <p:cNvPr id="33" name="타원 32"/>
            <p:cNvSpPr/>
            <p:nvPr/>
          </p:nvSpPr>
          <p:spPr>
            <a:xfrm>
              <a:off x="793364" y="5114900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34" name="순서도: 처리 33"/>
            <p:cNvSpPr/>
            <p:nvPr/>
          </p:nvSpPr>
          <p:spPr>
            <a:xfrm rot="5400000">
              <a:off x="971813" y="5490662"/>
              <a:ext cx="860554" cy="397063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anchor="ctr"/>
            <a:lstStyle/>
            <a:p>
              <a:pPr lvl="0">
                <a:defRPr/>
              </a:pPr>
              <a:r>
                <a:rPr lang="ko-KR" altLang="en-US" sz="30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</a:p>
            <a:p>
              <a:pPr lvl="0">
                <a:defRPr/>
              </a:pPr>
              <a:r>
                <a:rPr lang="ko-KR" altLang="en-US" sz="30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급</a:t>
              </a: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907704" y="2113806"/>
              <a:ext cx="6624736" cy="2789262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47" name="순서도: 대체 처리 46"/>
            <p:cNvSpPr/>
            <p:nvPr/>
          </p:nvSpPr>
          <p:spPr>
            <a:xfrm>
              <a:off x="2027336" y="2161431"/>
              <a:ext cx="2976711" cy="37919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sz="2000" b="1">
                  <a:solidFill>
                    <a:schemeClr val="tx1"/>
                  </a:solidFill>
                  <a:latin typeface="+mn-ea"/>
                </a:rPr>
                <a:t>최대 근로가능시간</a:t>
              </a:r>
              <a:endParaRPr lang="en-US" altLang="ko-KR" sz="800" b="1" spc="-30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0" name="순서도: 대체 처리 29"/>
            <p:cNvSpPr/>
            <p:nvPr/>
          </p:nvSpPr>
          <p:spPr>
            <a:xfrm>
              <a:off x="2113527" y="4327004"/>
              <a:ext cx="6394530" cy="576064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b="1">
                  <a:solidFill>
                    <a:schemeClr val="tx1"/>
                  </a:solidFill>
                  <a:latin typeface="+mn-ea"/>
                </a:rPr>
                <a:t>대학별 운영에 따라 </a:t>
              </a:r>
              <a:r>
                <a:rPr lang="ko-KR" altLang="en-US" b="1">
                  <a:solidFill>
                    <a:srgbClr val="0E6B90"/>
                  </a:solidFill>
                  <a:latin typeface="+mn-ea"/>
                </a:rPr>
                <a:t>최대 근로시간은 상이</a:t>
              </a:r>
              <a:r>
                <a:rPr lang="ko-KR" altLang="en-US" b="1">
                  <a:solidFill>
                    <a:schemeClr val="tx1"/>
                  </a:solidFill>
                  <a:latin typeface="+mn-ea"/>
                </a:rPr>
                <a:t>할 수 있음</a:t>
              </a:r>
              <a:endParaRPr lang="en-US" altLang="ko-KR" b="1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1" name="순서도: 대체 처리 30"/>
            <p:cNvSpPr/>
            <p:nvPr/>
          </p:nvSpPr>
          <p:spPr>
            <a:xfrm>
              <a:off x="2353819" y="3953128"/>
              <a:ext cx="4954485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※ ‘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’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의 기준은 매주 월요일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~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일요일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(7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)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이며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분 단위 근로 인정 안됨</a:t>
              </a:r>
              <a:endParaRPr lang="en-US" altLang="ko-KR" sz="1200" b="1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742113" y="2021099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14" name="순서도: 처리 13"/>
            <p:cNvSpPr/>
            <p:nvPr/>
          </p:nvSpPr>
          <p:spPr>
            <a:xfrm rot="5400000">
              <a:off x="89148" y="3156520"/>
              <a:ext cx="2933278" cy="703834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anchor="ctr"/>
            <a:lstStyle/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근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로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가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능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간</a:t>
              </a: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883321" y="5114900"/>
              <a:ext cx="6624736" cy="1266428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37" name="순서도: 대체 처리 36"/>
            <p:cNvSpPr/>
            <p:nvPr/>
          </p:nvSpPr>
          <p:spPr>
            <a:xfrm>
              <a:off x="2089844" y="5160733"/>
              <a:ext cx="5241701" cy="100457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t">
              <a:noAutofit/>
            </a:bodyPr>
            <a:lstStyle/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b="1">
                  <a:solidFill>
                    <a:schemeClr val="tx1"/>
                  </a:solidFill>
                  <a:latin typeface="+mn-ea"/>
                </a:rPr>
                <a:t>교내근로 </a:t>
              </a:r>
              <a:r>
                <a:rPr lang="en-US" altLang="ko-KR" b="1">
                  <a:solidFill>
                    <a:schemeClr val="tx1"/>
                  </a:solidFill>
                  <a:latin typeface="+mn-ea"/>
                </a:rPr>
                <a:t>: 9,000</a:t>
              </a:r>
              <a:r>
                <a:rPr lang="ko-KR" altLang="en-US" b="1">
                  <a:solidFill>
                    <a:schemeClr val="tx1"/>
                  </a:solidFill>
                  <a:latin typeface="+mn-ea"/>
                </a:rPr>
                <a:t>원</a:t>
              </a:r>
              <a:r>
                <a:rPr lang="en-US" altLang="ko-KR" sz="1400" b="1">
                  <a:solidFill>
                    <a:prstClr val="black"/>
                  </a:solidFill>
                </a:rPr>
                <a:t> </a:t>
              </a:r>
            </a:p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b="1">
                  <a:solidFill>
                    <a:schemeClr val="tx1"/>
                  </a:solidFill>
                  <a:latin typeface="+mn-ea"/>
                </a:rPr>
                <a:t>교외근로 </a:t>
              </a:r>
              <a:r>
                <a:rPr lang="en-US" altLang="ko-KR" b="1">
                  <a:solidFill>
                    <a:schemeClr val="tx1"/>
                  </a:solidFill>
                  <a:latin typeface="+mn-ea"/>
                </a:rPr>
                <a:t>: 11,650</a:t>
              </a:r>
              <a:r>
                <a:rPr lang="ko-KR" altLang="en-US" b="1">
                  <a:solidFill>
                    <a:schemeClr val="tx1"/>
                  </a:solidFill>
                  <a:latin typeface="+mn-ea"/>
                </a:rPr>
                <a:t>원</a:t>
              </a:r>
            </a:p>
          </p:txBody>
        </p:sp>
        <p:sp>
          <p:nvSpPr>
            <p:cNvPr id="38" name="순서도: 대체 처리 37"/>
            <p:cNvSpPr/>
            <p:nvPr/>
          </p:nvSpPr>
          <p:spPr>
            <a:xfrm>
              <a:off x="2123728" y="6089754"/>
              <a:ext cx="5521274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400" b="1">
                  <a:solidFill>
                    <a:schemeClr val="tx1"/>
                  </a:solidFill>
                  <a:latin typeface="+mn-ea"/>
                </a:rPr>
                <a:t>※ </a:t>
              </a:r>
              <a:r>
                <a:rPr lang="ko-KR" altLang="en-US" sz="1400" b="1">
                  <a:solidFill>
                    <a:schemeClr val="tx1"/>
                  </a:solidFill>
                  <a:latin typeface="+mn-ea"/>
                </a:rPr>
                <a:t>사업자등록번호를 기준으로 교내</a:t>
              </a:r>
              <a:r>
                <a:rPr lang="en-US" altLang="ko-KR" sz="1400" b="1">
                  <a:solidFill>
                    <a:schemeClr val="tx1"/>
                  </a:solidFill>
                  <a:latin typeface="+mn-ea"/>
                </a:rPr>
                <a:t>/</a:t>
              </a:r>
              <a:r>
                <a:rPr lang="ko-KR" altLang="en-US" sz="1400" b="1">
                  <a:solidFill>
                    <a:schemeClr val="tx1"/>
                  </a:solidFill>
                  <a:latin typeface="+mn-ea"/>
                </a:rPr>
                <a:t>교외 근로로 구분</a:t>
              </a:r>
              <a:endParaRPr lang="en-US" altLang="ko-KR" sz="1400" b="1">
                <a:solidFill>
                  <a:schemeClr val="tx1"/>
                </a:solidFill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b="1">
                <a:solidFill>
                  <a:prstClr val="white"/>
                </a:solidFill>
                <a:latin typeface="+mn-ea"/>
              </a:rPr>
              <a:t>ㅇㅁㄴㅇㄴㅇ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>
              <a:ln w="9525"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2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국가근로장학사업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2240508" y="270892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일 최대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주당최대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학기당 최대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학기중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방학중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8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20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40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520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7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4374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국가근로유형 알아보기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33" name="순서도: 대체 처리 3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4" name="순서도: 병합 3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5" name="순서도: 수동 입력 34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7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25" name="자유형 124"/>
          <p:cNvSpPr/>
          <p:nvPr/>
        </p:nvSpPr>
        <p:spPr>
          <a:xfrm>
            <a:off x="1187624" y="2820549"/>
            <a:ext cx="1663356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일반교내</a:t>
            </a:r>
            <a:endParaRPr lang="en-US" altLang="ko-KR" b="1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근로유형</a:t>
            </a:r>
            <a:endParaRPr lang="ko-KR" altLang="en-US" b="1" kern="120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32" name="자유형 131"/>
          <p:cNvSpPr/>
          <p:nvPr/>
        </p:nvSpPr>
        <p:spPr>
          <a:xfrm>
            <a:off x="3088919" y="3861048"/>
            <a:ext cx="1663357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  <a:gradFill>
            <a:gsLst>
              <a:gs pos="0">
                <a:srgbClr val="00B050">
                  <a:lumMod val="98000"/>
                  <a:lumOff val="2000"/>
                  <a:alpha val="50000"/>
                </a:srgbClr>
              </a:gs>
              <a:gs pos="50000">
                <a:srgbClr val="00B050">
                  <a:alpha val="50000"/>
                </a:srgbClr>
              </a:gs>
              <a:gs pos="100000">
                <a:srgbClr val="00B050">
                  <a:lumMod val="99000"/>
                  <a:alpha val="50000"/>
                </a:srgbClr>
              </a:gs>
            </a:gsLst>
          </a:gra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9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봉사유형</a:t>
            </a:r>
            <a:endParaRPr lang="en-US" altLang="ko-KR" sz="1900" b="1" kern="1200" dirty="0" smtClean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장애대학생</a:t>
            </a:r>
            <a:r>
              <a:rPr lang="en-US" altLang="ko-KR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,</a:t>
            </a: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외국인유학생</a:t>
            </a:r>
            <a:r>
              <a:rPr lang="en-US" altLang="ko-KR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34" name="자유형 133"/>
          <p:cNvSpPr/>
          <p:nvPr/>
        </p:nvSpPr>
        <p:spPr>
          <a:xfrm>
            <a:off x="5227245" y="4573957"/>
            <a:ext cx="1663357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일반교외</a:t>
            </a:r>
            <a:endParaRPr lang="en-US" altLang="ko-KR" b="1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근로유형</a:t>
            </a:r>
            <a:endParaRPr lang="ko-KR" altLang="en-US" b="1" kern="120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cxnSp>
        <p:nvCxnSpPr>
          <p:cNvPr id="149" name="직선 연결선 148"/>
          <p:cNvCxnSpPr/>
          <p:nvPr/>
        </p:nvCxnSpPr>
        <p:spPr>
          <a:xfrm flipV="1">
            <a:off x="4283968" y="2986316"/>
            <a:ext cx="616290" cy="1162764"/>
          </a:xfrm>
          <a:prstGeom prst="line">
            <a:avLst/>
          </a:prstGeom>
          <a:ln w="38100">
            <a:solidFill>
              <a:srgbClr val="5D288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직선 연결선 157"/>
          <p:cNvCxnSpPr/>
          <p:nvPr/>
        </p:nvCxnSpPr>
        <p:spPr>
          <a:xfrm>
            <a:off x="4900258" y="2986315"/>
            <a:ext cx="538800" cy="0"/>
          </a:xfrm>
          <a:prstGeom prst="line">
            <a:avLst/>
          </a:prstGeom>
          <a:ln w="38100">
            <a:solidFill>
              <a:srgbClr val="5D288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Box 160"/>
          <p:cNvSpPr txBox="1"/>
          <p:nvPr/>
        </p:nvSpPr>
        <p:spPr>
          <a:xfrm>
            <a:off x="5441586" y="2519578"/>
            <a:ext cx="2658806" cy="933473"/>
          </a:xfrm>
          <a:prstGeom prst="rect">
            <a:avLst/>
          </a:prstGeom>
          <a:noFill/>
          <a:ln w="38100">
            <a:noFill/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소득구간과 관계없이 근로가능하며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학기당 제한시간이 적용되지 않습니다</a:t>
            </a:r>
            <a:r>
              <a:rPr lang="en-US" altLang="ko-K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!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03" name="타원형 설명선 202"/>
          <p:cNvSpPr/>
          <p:nvPr/>
        </p:nvSpPr>
        <p:spPr>
          <a:xfrm>
            <a:off x="2771800" y="1877963"/>
            <a:ext cx="1980476" cy="1497725"/>
          </a:xfrm>
          <a:prstGeom prst="wedgeEllipseCallout">
            <a:avLst>
              <a:gd name="adj1" fmla="val -18348"/>
              <a:gd name="adj2" fmla="val 61306"/>
            </a:avLst>
          </a:prstGeom>
          <a:solidFill>
            <a:srgbClr val="00B050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non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spc="-1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봉사 유형은 </a:t>
            </a:r>
            <a:endParaRPr lang="en-US" altLang="ko-KR" sz="1200" b="1" spc="-1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spc="-1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수업시간 내</a:t>
            </a:r>
            <a:r>
              <a:rPr lang="en-US" altLang="ko-KR" sz="12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 </a:t>
            </a:r>
            <a:r>
              <a:rPr lang="ko-KR" altLang="en-US" sz="1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근로인정</a:t>
            </a:r>
            <a:endParaRPr lang="en-US" altLang="ko-KR" sz="12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9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*</a:t>
            </a:r>
            <a:r>
              <a:rPr lang="ko-KR" altLang="en-US" sz="9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수업지원을 위해 근로한 경우</a:t>
            </a:r>
            <a:endParaRPr lang="en-US" altLang="ko-KR" sz="9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소속 대학 담당자 및 근로기관에</a:t>
            </a:r>
            <a:endParaRPr lang="en-US" altLang="ko-KR" sz="9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 등록요청</a:t>
            </a:r>
            <a:endParaRPr lang="en-US" altLang="ko-KR" sz="9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</p:txBody>
      </p:sp>
      <p:sp>
        <p:nvSpPr>
          <p:cNvPr id="150" name="타원 149"/>
          <p:cNvSpPr>
            <a:spLocks noChangeAspect="1"/>
          </p:cNvSpPr>
          <p:nvPr/>
        </p:nvSpPr>
        <p:spPr>
          <a:xfrm rot="16200000" flipH="1">
            <a:off x="4174556" y="4041072"/>
            <a:ext cx="216016" cy="216016"/>
          </a:xfrm>
          <a:prstGeom prst="ellipse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직사각형 5"/>
          <p:cNvSpPr/>
          <p:nvPr/>
        </p:nvSpPr>
        <p:spPr>
          <a:xfrm>
            <a:off x="6156176" y="3645024"/>
            <a:ext cx="2520280" cy="68314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단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봉사유형은 장애대학생 </a:t>
            </a:r>
            <a:endParaRPr lang="en-US" altLang="ko-KR" sz="1200" b="1" dirty="0" smtClean="0">
              <a:solidFill>
                <a:schemeClr val="bg2">
                  <a:lumMod val="50000"/>
                </a:schemeClr>
              </a:solidFill>
              <a:latin typeface="+mn-ea"/>
            </a:endParaRPr>
          </a:p>
          <a:p>
            <a:pPr lvl="0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봉사유형만 학기당 </a:t>
            </a:r>
            <a:r>
              <a:rPr lang="ko-KR" altLang="en-US" sz="12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제한시간 </a:t>
            </a:r>
            <a:r>
              <a:rPr lang="ko-KR" altLang="en-US" sz="1200" b="1" dirty="0" err="1">
                <a:solidFill>
                  <a:schemeClr val="bg2">
                    <a:lumMod val="50000"/>
                  </a:schemeClr>
                </a:solidFill>
                <a:latin typeface="+mn-ea"/>
              </a:rPr>
              <a:t>미적용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!</a:t>
            </a:r>
          </a:p>
          <a:p>
            <a:pPr lvl="0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 b="1" u="sng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*</a:t>
            </a:r>
            <a:r>
              <a:rPr lang="ko-KR" altLang="en-US" sz="1000" b="1" u="sng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외국인유학생 봉사유형은 제한됨</a:t>
            </a:r>
            <a:endParaRPr lang="en-US" altLang="ko-KR" sz="1000" b="1" u="sng" dirty="0"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4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836712"/>
            <a:ext cx="3961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장애대학생 봉사유형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33" name="순서도: 대체 처리 3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4" name="순서도: 병합 3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937692" y="2441490"/>
            <a:ext cx="7378724" cy="3507790"/>
            <a:chOff x="937692" y="2441490"/>
            <a:chExt cx="6946676" cy="3507790"/>
          </a:xfrm>
        </p:grpSpPr>
        <p:sp>
          <p:nvSpPr>
            <p:cNvPr id="61" name="TextBox 60"/>
            <p:cNvSpPr txBox="1"/>
            <p:nvPr/>
          </p:nvSpPr>
          <p:spPr>
            <a:xfrm>
              <a:off x="1804362" y="3177842"/>
              <a:ext cx="58326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장애대학생에 대한 지원 확대 및</a:t>
              </a:r>
              <a: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  <a:t/>
              </a:r>
              <a:b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</a:br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안정적인 학업여건 조성을 위하여 도입</a:t>
              </a:r>
              <a: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  <a:t>(2015</a:t>
              </a:r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년</a:t>
              </a:r>
              <a: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  <a:t>)</a:t>
              </a:r>
              <a:endParaRPr lang="ko-KR" altLang="en-US" b="1" dirty="0">
                <a:solidFill>
                  <a:srgbClr val="00B050"/>
                </a:solidFill>
                <a:latin typeface="+mn-ea"/>
              </a:endParaRPr>
            </a:p>
          </p:txBody>
        </p:sp>
        <p:sp>
          <p:nvSpPr>
            <p:cNvPr id="13" name="왼쪽 대괄호 12"/>
            <p:cNvSpPr/>
            <p:nvPr/>
          </p:nvSpPr>
          <p:spPr>
            <a:xfrm>
              <a:off x="1557004" y="3068959"/>
              <a:ext cx="247358" cy="864096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1444322" y="2506899"/>
              <a:ext cx="111145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목적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01" name="오른쪽 대괄호 100"/>
            <p:cNvSpPr/>
            <p:nvPr/>
          </p:nvSpPr>
          <p:spPr>
            <a:xfrm>
              <a:off x="7637010" y="3068959"/>
              <a:ext cx="247358" cy="864097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680682" y="5194066"/>
              <a:ext cx="619673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장애대학생 이동 지원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강의</a:t>
              </a:r>
              <a:r>
                <a:rPr lang="en-US" altLang="ko-KR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대필 등 학습 지원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</a:t>
              </a:r>
            </a:p>
            <a:p>
              <a:pPr algn="ctr"/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의사소통 지원 활동 등</a:t>
              </a:r>
              <a:endPara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8" name="왼쪽 대괄호 107"/>
            <p:cNvSpPr/>
            <p:nvPr/>
          </p:nvSpPr>
          <p:spPr>
            <a:xfrm>
              <a:off x="1550053" y="5085183"/>
              <a:ext cx="247358" cy="864096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15" name="오른쪽 대괄호 114"/>
            <p:cNvSpPr/>
            <p:nvPr/>
          </p:nvSpPr>
          <p:spPr>
            <a:xfrm>
              <a:off x="7630059" y="5085183"/>
              <a:ext cx="247358" cy="864097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0" name="타원형 설명선 39"/>
            <p:cNvSpPr/>
            <p:nvPr/>
          </p:nvSpPr>
          <p:spPr>
            <a:xfrm>
              <a:off x="940246" y="2441490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00B050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36" name="타원 35"/>
            <p:cNvSpPr>
              <a:spLocks noChangeAspect="1"/>
            </p:cNvSpPr>
            <p:nvPr/>
          </p:nvSpPr>
          <p:spPr>
            <a:xfrm rot="16200000">
              <a:off x="1113398" y="2625429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TextBox 45"/>
            <p:cNvSpPr txBox="1"/>
            <p:nvPr/>
          </p:nvSpPr>
          <p:spPr>
            <a:xfrm>
              <a:off x="1441768" y="4531096"/>
              <a:ext cx="1618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주요활동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7" name="타원형 설명선 46"/>
            <p:cNvSpPr/>
            <p:nvPr/>
          </p:nvSpPr>
          <p:spPr>
            <a:xfrm>
              <a:off x="937692" y="4465687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00B050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48" name="타원 47"/>
            <p:cNvSpPr>
              <a:spLocks noChangeAspect="1"/>
            </p:cNvSpPr>
            <p:nvPr/>
          </p:nvSpPr>
          <p:spPr>
            <a:xfrm rot="16200000">
              <a:off x="1012194" y="4649626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타원 48"/>
            <p:cNvSpPr>
              <a:spLocks noChangeAspect="1"/>
            </p:cNvSpPr>
            <p:nvPr/>
          </p:nvSpPr>
          <p:spPr>
            <a:xfrm rot="16200000">
              <a:off x="1216282" y="4649626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8" name="순서도: 수동 입력 27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1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9" name="순서도: 수동 입력 3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1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876370" y="4739391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장애대학생 학습지원을 위해 근로장학생이</a:t>
            </a:r>
            <a:endParaRPr lang="en-US" altLang="ko-KR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동일과목 수강 시</a:t>
            </a:r>
            <a:r>
              <a:rPr lang="en-US" altLang="ko-KR" b="1" dirty="0" smtClean="0">
                <a:solidFill>
                  <a:srgbClr val="00B050"/>
                </a:solidFill>
                <a:latin typeface="+mn-ea"/>
              </a:rPr>
              <a:t>, </a:t>
            </a:r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해당 수업시간 내 근로를 인정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35" name="왼쪽 대괄호 34"/>
          <p:cNvSpPr/>
          <p:nvPr/>
        </p:nvSpPr>
        <p:spPr>
          <a:xfrm>
            <a:off x="1614925" y="5482099"/>
            <a:ext cx="247358" cy="755213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2" name="오른쪽 대괄호 41"/>
          <p:cNvSpPr/>
          <p:nvPr/>
        </p:nvSpPr>
        <p:spPr>
          <a:xfrm>
            <a:off x="7701882" y="5482098"/>
            <a:ext cx="247358" cy="755214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862283" y="2468489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장애대학생 봉사유형 전문교육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반드시 이수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5" name="왼쪽 대괄호 44"/>
          <p:cNvSpPr/>
          <p:nvPr/>
        </p:nvSpPr>
        <p:spPr>
          <a:xfrm>
            <a:off x="1614925" y="2437567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2" name="오른쪽 대괄호 51"/>
          <p:cNvSpPr/>
          <p:nvPr/>
        </p:nvSpPr>
        <p:spPr>
          <a:xfrm>
            <a:off x="7701882" y="2437567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869419" y="3025662"/>
            <a:ext cx="5832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대학의 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‘</a:t>
            </a:r>
            <a:r>
              <a:rPr lang="ko-KR" altLang="en-US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장애대학생 봉사유형 자체운영기준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’</a:t>
            </a:r>
            <a:r>
              <a:rPr lang="ko-KR" altLang="en-US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에 따라 운영됨</a:t>
            </a:r>
            <a:endParaRPr lang="ko-KR" altLang="en-US" sz="16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8" name="왼쪽 대괄호 57"/>
          <p:cNvSpPr/>
          <p:nvPr/>
        </p:nvSpPr>
        <p:spPr>
          <a:xfrm>
            <a:off x="1622061" y="2994740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9" name="오른쪽 대괄호 58"/>
          <p:cNvSpPr/>
          <p:nvPr/>
        </p:nvSpPr>
        <p:spPr>
          <a:xfrm>
            <a:off x="7709018" y="2994740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869419" y="3620776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수기출근부 작성 필수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62" name="왼쪽 대괄호 61"/>
          <p:cNvSpPr/>
          <p:nvPr/>
        </p:nvSpPr>
        <p:spPr>
          <a:xfrm>
            <a:off x="1622061" y="3589854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3" name="오른쪽 대괄호 62"/>
          <p:cNvSpPr/>
          <p:nvPr/>
        </p:nvSpPr>
        <p:spPr>
          <a:xfrm>
            <a:off x="7709018" y="3589854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509194" y="1838225"/>
            <a:ext cx="40637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알아두어야 할 사항</a:t>
            </a:r>
            <a:endParaRPr lang="ko-KR" altLang="en-US" sz="2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5" name="타원형 설명선 64"/>
          <p:cNvSpPr/>
          <p:nvPr/>
        </p:nvSpPr>
        <p:spPr>
          <a:xfrm>
            <a:off x="1005118" y="1772816"/>
            <a:ext cx="497125" cy="520735"/>
          </a:xfrm>
          <a:prstGeom prst="wedgeEllipseCallout">
            <a:avLst>
              <a:gd name="adj1" fmla="val 37383"/>
              <a:gd name="adj2" fmla="val 60784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non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ko-KR" sz="15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</p:txBody>
      </p:sp>
      <p:sp>
        <p:nvSpPr>
          <p:cNvPr id="66" name="타원 65"/>
          <p:cNvSpPr>
            <a:spLocks noChangeAspect="1"/>
          </p:cNvSpPr>
          <p:nvPr/>
        </p:nvSpPr>
        <p:spPr>
          <a:xfrm rot="16200000">
            <a:off x="1079210" y="1903415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7" name="타원 66"/>
          <p:cNvSpPr>
            <a:spLocks noChangeAspect="1"/>
          </p:cNvSpPr>
          <p:nvPr/>
        </p:nvSpPr>
        <p:spPr>
          <a:xfrm rot="16200000">
            <a:off x="1279627" y="1903415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8" name="타원 67"/>
          <p:cNvSpPr>
            <a:spLocks noChangeAspect="1"/>
          </p:cNvSpPr>
          <p:nvPr/>
        </p:nvSpPr>
        <p:spPr>
          <a:xfrm rot="16200000">
            <a:off x="1175330" y="2066514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36" name="TextBox 35"/>
          <p:cNvSpPr txBox="1"/>
          <p:nvPr/>
        </p:nvSpPr>
        <p:spPr>
          <a:xfrm>
            <a:off x="1869419" y="4197552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일</a:t>
            </a:r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주당 근로가능시간은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일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반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근로와 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동일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37" name="왼쪽 대괄호 36"/>
          <p:cNvSpPr/>
          <p:nvPr/>
        </p:nvSpPr>
        <p:spPr>
          <a:xfrm>
            <a:off x="1622061" y="4166630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8" name="오른쪽 대괄호 37"/>
          <p:cNvSpPr/>
          <p:nvPr/>
        </p:nvSpPr>
        <p:spPr>
          <a:xfrm>
            <a:off x="7709018" y="4166630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862283" y="5536539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수업시간 내 근로 활동한 경우</a:t>
            </a:r>
            <a:endParaRPr lang="en-US" altLang="ko-KR" b="1" dirty="0" smtClean="0">
              <a:solidFill>
                <a:srgbClr val="00B050"/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소속대학 담당자 또</a:t>
            </a:r>
            <a:r>
              <a:rPr lang="ko-KR" altLang="en-US" b="1" dirty="0">
                <a:solidFill>
                  <a:srgbClr val="00B050"/>
                </a:solidFill>
                <a:latin typeface="+mn-ea"/>
              </a:rPr>
              <a:t>는</a:t>
            </a:r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 근로기관에 출근부 등록 요청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48" name="왼쪽 대괄호 47"/>
          <p:cNvSpPr/>
          <p:nvPr/>
        </p:nvSpPr>
        <p:spPr>
          <a:xfrm>
            <a:off x="1619672" y="4690011"/>
            <a:ext cx="247358" cy="755213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9" name="오른쪽 대괄호 48"/>
          <p:cNvSpPr/>
          <p:nvPr/>
        </p:nvSpPr>
        <p:spPr>
          <a:xfrm>
            <a:off x="7709018" y="4684950"/>
            <a:ext cx="247358" cy="755214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313894" y="836712"/>
            <a:ext cx="3961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장애대학생 봉사 유형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53" name="순서도: 대체 처리 5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54" name="순서도: 병합 5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23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314096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근로 진행절차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637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4075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>
                    <a:solidFill>
                      <a:prstClr val="white"/>
                    </a:solidFill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6" name="그룹 15"/>
          <p:cNvGrpSpPr/>
          <p:nvPr/>
        </p:nvGrpSpPr>
        <p:grpSpPr>
          <a:xfrm>
            <a:off x="539552" y="980728"/>
            <a:ext cx="6912768" cy="864096"/>
            <a:chOff x="539552" y="980728"/>
            <a:chExt cx="6312912" cy="864096"/>
          </a:xfrm>
        </p:grpSpPr>
        <p:grpSp>
          <p:nvGrpSpPr>
            <p:cNvPr id="29" name="그룹 2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</p:grpSpPr>
          <p:sp>
            <p:nvSpPr>
              <p:cNvPr id="30" name="순서도: 대체 처리 2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200" b="1" spc="-300">
                    <a:latin typeface="+mn-ea"/>
                  </a:rPr>
                  <a:t>01</a:t>
                </a:r>
                <a:endParaRPr lang="ko-KR" altLang="en-US" sz="3200" b="1" spc="-300">
                  <a:latin typeface="+mn-ea"/>
                </a:endParaRPr>
              </a:p>
            </p:txBody>
          </p:sp>
          <p:sp>
            <p:nvSpPr>
              <p:cNvPr id="31" name="순서도: 병합 3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1313893" y="980728"/>
              <a:ext cx="5538571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37D4FF"/>
                  </a:solidFill>
                  <a:latin typeface="+mn-ea"/>
                </a:rPr>
                <a:t>국가근로는 이렇게 진행됩니다</a:t>
              </a:r>
            </a:p>
          </p:txBody>
        </p:sp>
      </p:grpSp>
      <p:sp>
        <p:nvSpPr>
          <p:cNvPr id="75" name="TextBox 18"/>
          <p:cNvSpPr txBox="1"/>
          <p:nvPr/>
        </p:nvSpPr>
        <p:spPr>
          <a:xfrm>
            <a:off x="7361959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진행절차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1035446" y="264139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78693" y="1935359"/>
            <a:ext cx="1519128" cy="1437278"/>
            <a:chOff x="395535" y="2279753"/>
            <a:chExt cx="1575196" cy="1437278"/>
          </a:xfrm>
          <a:effectLst/>
        </p:grpSpPr>
        <p:grpSp>
          <p:nvGrpSpPr>
            <p:cNvPr id="120" name="그룹 119"/>
            <p:cNvGrpSpPr/>
            <p:nvPr/>
          </p:nvGrpSpPr>
          <p:grpSpPr>
            <a:xfrm>
              <a:off x="427067" y="2279753"/>
              <a:ext cx="1543664" cy="1437277"/>
              <a:chOff x="755696" y="1782044"/>
              <a:chExt cx="1875517" cy="197239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타원 36"/>
              <p:cNvSpPr/>
              <p:nvPr/>
            </p:nvSpPr>
            <p:spPr>
              <a:xfrm flipH="1">
                <a:off x="1655829" y="1782044"/>
                <a:ext cx="975384" cy="1101411"/>
              </a:xfrm>
              <a:prstGeom prst="ellips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0" anchor="t" anchorCtr="0"/>
              <a:lstStyle/>
              <a:p>
                <a:pPr algn="ctr">
                  <a:defRPr/>
                </a:pPr>
                <a:r>
                  <a:rPr lang="ko-KR" altLang="en-US" sz="1650" b="1">
                    <a:latin typeface="+mn-ea"/>
                  </a:rPr>
                  <a:t>학생</a:t>
                </a:r>
              </a:p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755696" y="2294585"/>
                <a:ext cx="1872088" cy="1459850"/>
              </a:xfrm>
              <a:prstGeom prst="rect">
                <a:avLst/>
              </a:prstGeom>
              <a:solidFill>
                <a:srgbClr val="4472C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13" name="직사각형 112"/>
            <p:cNvSpPr/>
            <p:nvPr/>
          </p:nvSpPr>
          <p:spPr>
            <a:xfrm>
              <a:off x="395535" y="2688376"/>
              <a:ext cx="1572374" cy="10286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국가근로</a:t>
              </a:r>
              <a: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ko-KR" altLang="en-US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신청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2106340" y="2094424"/>
            <a:ext cx="1219992" cy="1119149"/>
            <a:chOff x="2214940" y="2459711"/>
            <a:chExt cx="1309204" cy="1119149"/>
          </a:xfrm>
          <a:effectLst/>
        </p:grpSpPr>
        <p:sp>
          <p:nvSpPr>
            <p:cNvPr id="122" name="타원 121"/>
            <p:cNvSpPr>
              <a:spLocks noChangeAspect="1"/>
            </p:cNvSpPr>
            <p:nvPr/>
          </p:nvSpPr>
          <p:spPr>
            <a:xfrm flipH="1">
              <a:off x="2863948" y="2459711"/>
              <a:ext cx="658784" cy="658784"/>
            </a:xfrm>
            <a:prstGeom prst="ellipse">
              <a:avLst/>
            </a:prstGeom>
            <a:solidFill>
              <a:srgbClr val="4491C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anchor="t" anchorCtr="0"/>
            <a:lstStyle/>
            <a:p>
              <a:pPr algn="ctr">
                <a:defRPr/>
              </a:pPr>
              <a:r>
                <a:rPr lang="ko-KR" altLang="en-US" sz="1400" b="1">
                  <a:latin typeface="+mn-ea"/>
                </a:rPr>
                <a:t>대학</a:t>
              </a:r>
            </a:p>
          </p:txBody>
        </p:sp>
        <p:sp>
          <p:nvSpPr>
            <p:cNvPr id="123" name="직사각형 122"/>
            <p:cNvSpPr/>
            <p:nvPr/>
          </p:nvSpPr>
          <p:spPr>
            <a:xfrm>
              <a:off x="2214940" y="2785960"/>
              <a:ext cx="1309204" cy="787903"/>
            </a:xfrm>
            <a:prstGeom prst="rect">
              <a:avLst/>
            </a:prstGeom>
            <a:solidFill>
              <a:srgbClr val="4491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146" name="직사각형 145"/>
            <p:cNvSpPr/>
            <p:nvPr/>
          </p:nvSpPr>
          <p:spPr>
            <a:xfrm>
              <a:off x="2214940" y="2821899"/>
              <a:ext cx="1309204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학생선발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3635896" y="1925387"/>
            <a:ext cx="1486844" cy="1457223"/>
            <a:chOff x="3763655" y="2266159"/>
            <a:chExt cx="1573200" cy="1457223"/>
          </a:xfrm>
          <a:effectLst/>
        </p:grpSpPr>
        <p:grpSp>
          <p:nvGrpSpPr>
            <p:cNvPr id="127" name="그룹 126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28" name="타원 127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anchor="t" anchorCtr="0"/>
              <a:lstStyle/>
              <a:p>
                <a:pPr algn="ctr">
                  <a:defRPr/>
                </a:pPr>
                <a:r>
                  <a:rPr lang="ko-KR" altLang="en-US" sz="1650" b="1">
                    <a:latin typeface="+mn-ea"/>
                  </a:rPr>
                  <a:t>학생</a:t>
                </a:r>
              </a:p>
            </p:txBody>
          </p:sp>
          <p:sp>
            <p:nvSpPr>
              <p:cNvPr id="129" name="직사각형 128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47" name="직사각형 146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서약서 및</a:t>
              </a:r>
              <a: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O.T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8" name="직각 삼각형 17"/>
          <p:cNvSpPr>
            <a:spLocks noChangeAspect="1"/>
          </p:cNvSpPr>
          <p:nvPr/>
        </p:nvSpPr>
        <p:spPr>
          <a:xfrm rot="13500000">
            <a:off x="1845070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20" name="직각 삼각형 19"/>
          <p:cNvSpPr>
            <a:spLocks noChangeAspect="1"/>
          </p:cNvSpPr>
          <p:nvPr/>
        </p:nvSpPr>
        <p:spPr>
          <a:xfrm rot="13500000">
            <a:off x="33776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050478"/>
              <a:satOff val="-1460"/>
              <a:lumOff val="-560"/>
              <a:alphaOff val="0"/>
            </a:schemeClr>
          </a:fillRef>
          <a:effectRef idx="0">
            <a:schemeClr val="accent5">
              <a:hueOff val="-1050478"/>
              <a:satOff val="-1460"/>
              <a:lumOff val="-56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22" name="직각 삼각형 21"/>
          <p:cNvSpPr>
            <a:spLocks noChangeAspect="1"/>
          </p:cNvSpPr>
          <p:nvPr/>
        </p:nvSpPr>
        <p:spPr>
          <a:xfrm rot="13500000">
            <a:off x="51778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100956"/>
              <a:satOff val="-2920"/>
              <a:lumOff val="-1120"/>
              <a:alphaOff val="0"/>
            </a:schemeClr>
          </a:fillRef>
          <a:effectRef idx="0">
            <a:schemeClr val="accent5">
              <a:hueOff val="-2100956"/>
              <a:satOff val="-2920"/>
              <a:lumOff val="-112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24" name="직각 삼각형 23"/>
          <p:cNvSpPr>
            <a:spLocks noChangeAspect="1"/>
          </p:cNvSpPr>
          <p:nvPr/>
        </p:nvSpPr>
        <p:spPr>
          <a:xfrm rot="13500000">
            <a:off x="6906080" y="2758615"/>
            <a:ext cx="144000" cy="144000"/>
          </a:xfrm>
          <a:prstGeom prst="rtTriangle">
            <a:avLst/>
          </a:prstGeom>
          <a:solidFill>
            <a:srgbClr val="42C2BC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0"/>
              <a:lumOff val="-1680"/>
              <a:alphaOff val="0"/>
            </a:schemeClr>
          </a:fillRef>
          <a:effectRef idx="0">
            <a:schemeClr val="accent5">
              <a:hueOff val="-3151434"/>
              <a:satOff val="-4380"/>
              <a:lumOff val="-168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97" name="직사각형 96"/>
          <p:cNvSpPr/>
          <p:nvPr/>
        </p:nvSpPr>
        <p:spPr>
          <a:xfrm>
            <a:off x="981477" y="579100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2023222" y="5286575"/>
            <a:ext cx="1311110" cy="1117995"/>
            <a:chOff x="3404906" y="4474851"/>
            <a:chExt cx="1311110" cy="1117995"/>
          </a:xfrm>
          <a:effectLst/>
        </p:grpSpPr>
        <p:sp>
          <p:nvSpPr>
            <p:cNvPr id="137" name="타원 136"/>
            <p:cNvSpPr>
              <a:spLocks noChangeAspect="1"/>
            </p:cNvSpPr>
            <p:nvPr/>
          </p:nvSpPr>
          <p:spPr>
            <a:xfrm flipH="1">
              <a:off x="4054359" y="4474851"/>
              <a:ext cx="658800" cy="658800"/>
            </a:xfrm>
            <a:prstGeom prst="ellipse">
              <a:avLst/>
            </a:prstGeom>
            <a:solidFill>
              <a:srgbClr val="56B04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anchor="t" anchorCtr="0"/>
            <a:lstStyle/>
            <a:p>
              <a:pPr algn="ctr">
                <a:defRPr/>
              </a:pPr>
              <a:r>
                <a:rPr lang="ko-KR" altLang="en-US" sz="1400" b="1">
                  <a:latin typeface="+mn-ea"/>
                </a:rPr>
                <a:t>기관</a:t>
              </a:r>
            </a:p>
          </p:txBody>
        </p:sp>
        <p:sp>
          <p:nvSpPr>
            <p:cNvPr id="138" name="직사각형 137"/>
            <p:cNvSpPr/>
            <p:nvPr/>
          </p:nvSpPr>
          <p:spPr>
            <a:xfrm>
              <a:off x="3406648" y="4799830"/>
              <a:ext cx="1309368" cy="789410"/>
            </a:xfrm>
            <a:prstGeom prst="rect">
              <a:avLst/>
            </a:prstGeom>
            <a:solidFill>
              <a:srgbClr val="56B0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3404906" y="4836170"/>
              <a:ext cx="1311110" cy="7566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출근부</a:t>
              </a:r>
              <a:r>
                <a:rPr lang="en-US" altLang="ko-KR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제출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395536" y="5258133"/>
            <a:ext cx="1309368" cy="1126751"/>
            <a:chOff x="1619673" y="4474074"/>
            <a:chExt cx="1309368" cy="1126751"/>
          </a:xfrm>
          <a:effectLst/>
        </p:grpSpPr>
        <p:sp>
          <p:nvSpPr>
            <p:cNvPr id="134" name="타원 133"/>
            <p:cNvSpPr>
              <a:spLocks noChangeAspect="1"/>
            </p:cNvSpPr>
            <p:nvPr/>
          </p:nvSpPr>
          <p:spPr>
            <a:xfrm flipH="1">
              <a:off x="2265091" y="4474074"/>
              <a:ext cx="658800" cy="658800"/>
            </a:xfrm>
            <a:prstGeom prst="ellipse">
              <a:avLst/>
            </a:prstGeom>
            <a:solidFill>
              <a:srgbClr val="70AD4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anchor="t" anchorCtr="0"/>
            <a:lstStyle/>
            <a:p>
              <a:pPr algn="ctr">
                <a:defRPr/>
              </a:pPr>
              <a:r>
                <a:rPr lang="ko-KR" altLang="en-US" sz="1400" b="1">
                  <a:latin typeface="+mn-ea"/>
                </a:rPr>
                <a:t>대학</a:t>
              </a:r>
            </a:p>
          </p:txBody>
        </p:sp>
        <p:sp>
          <p:nvSpPr>
            <p:cNvPr id="135" name="직사각형 134"/>
            <p:cNvSpPr/>
            <p:nvPr/>
          </p:nvSpPr>
          <p:spPr>
            <a:xfrm>
              <a:off x="1619673" y="4799830"/>
              <a:ext cx="1309368" cy="789410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1619673" y="4844149"/>
              <a:ext cx="1308212" cy="7566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30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월별 장학금</a:t>
              </a:r>
              <a:r>
                <a:rPr lang="en-US" altLang="ko-KR" sz="1900" b="1" spc="-30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30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지급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3652650" y="5094430"/>
            <a:ext cx="1573200" cy="1454156"/>
            <a:chOff x="5211912" y="4282384"/>
            <a:chExt cx="1573200" cy="1454156"/>
          </a:xfrm>
          <a:effectLst/>
        </p:grpSpPr>
        <p:sp>
          <p:nvSpPr>
            <p:cNvPr id="140" name="타원 139"/>
            <p:cNvSpPr>
              <a:spLocks noChangeAspect="1"/>
            </p:cNvSpPr>
            <p:nvPr/>
          </p:nvSpPr>
          <p:spPr>
            <a:xfrm flipH="1">
              <a:off x="5973748" y="4282384"/>
              <a:ext cx="802800" cy="802800"/>
            </a:xfrm>
            <a:prstGeom prst="ellipse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anchor="t" anchorCtr="0"/>
            <a:lstStyle/>
            <a:p>
              <a:pPr algn="ctr">
                <a:defRPr/>
              </a:pPr>
              <a:r>
                <a:rPr lang="ko-KR" altLang="en-US" sz="1650" b="1">
                  <a:latin typeface="+mn-ea"/>
                </a:rPr>
                <a:t>학생</a:t>
              </a:r>
            </a:p>
          </p:txBody>
        </p:sp>
        <p:sp>
          <p:nvSpPr>
            <p:cNvPr id="141" name="직사각형 140"/>
            <p:cNvSpPr/>
            <p:nvPr/>
          </p:nvSpPr>
          <p:spPr>
            <a:xfrm>
              <a:off x="5235710" y="4670144"/>
              <a:ext cx="1540800" cy="1065600"/>
            </a:xfrm>
            <a:prstGeom prst="rect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5211912" y="4706940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300" dirty="0" err="1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출근부입력</a:t>
              </a:r>
              <a:endParaRPr lang="en-US" altLang="ko-KR" sz="1900" b="1" kern="1200" spc="-30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en-US" altLang="ko-KR" sz="1900" b="1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900" b="1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당일 입력</a:t>
              </a:r>
              <a:r>
                <a:rPr lang="en-US" altLang="ko-KR" sz="1900" b="1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)</a:t>
              </a:r>
              <a:endParaRPr lang="ko-KR" altLang="en-US" sz="1900" b="1" kern="1200" spc="-300" dirty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35" name="직각 삼각형 34"/>
          <p:cNvSpPr>
            <a:spLocks noChangeAspect="1"/>
          </p:cNvSpPr>
          <p:nvPr/>
        </p:nvSpPr>
        <p:spPr>
          <a:xfrm rot="2700000">
            <a:off x="3473000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6302867"/>
              <a:satOff val="-8770"/>
              <a:lumOff val="-3360"/>
              <a:alphaOff val="0"/>
            </a:schemeClr>
          </a:fillRef>
          <a:effectRef idx="0">
            <a:schemeClr val="accent5">
              <a:hueOff val="-6302867"/>
              <a:satOff val="-8770"/>
              <a:lumOff val="-336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33" name="직각 삼각형 32"/>
          <p:cNvSpPr>
            <a:spLocks noChangeAspect="1"/>
          </p:cNvSpPr>
          <p:nvPr/>
        </p:nvSpPr>
        <p:spPr>
          <a:xfrm rot="8100000" flipH="1">
            <a:off x="5350633" y="5903689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10"/>
              <a:lumOff val="-2800"/>
              <a:alphaOff val="0"/>
            </a:schemeClr>
          </a:fillRef>
          <a:effectRef idx="0">
            <a:schemeClr val="accent5">
              <a:hueOff val="-5252390"/>
              <a:satOff val="-7310"/>
              <a:lumOff val="-280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39" name="직각 삼각형 38"/>
          <p:cNvSpPr>
            <a:spLocks noChangeAspect="1"/>
          </p:cNvSpPr>
          <p:nvPr/>
        </p:nvSpPr>
        <p:spPr>
          <a:xfrm rot="2700000">
            <a:off x="1845391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7353345"/>
              <a:satOff val="-10230"/>
              <a:lumOff val="-3920"/>
              <a:alphaOff val="0"/>
            </a:schemeClr>
          </a:fillRef>
          <a:effectRef idx="0">
            <a:schemeClr val="accent5">
              <a:hueOff val="-7353345"/>
              <a:satOff val="-10230"/>
              <a:lumOff val="-392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98" name="직사각형 97"/>
          <p:cNvSpPr/>
          <p:nvPr/>
        </p:nvSpPr>
        <p:spPr>
          <a:xfrm rot="5400000">
            <a:off x="6746496" y="4262895"/>
            <a:ext cx="2613442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26" name="직각 삼각형 25"/>
          <p:cNvSpPr>
            <a:spLocks noChangeAspect="1"/>
          </p:cNvSpPr>
          <p:nvPr/>
        </p:nvSpPr>
        <p:spPr>
          <a:xfrm rot="8100000" flipH="1">
            <a:off x="7232367" y="5903688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50"/>
              <a:lumOff val="-2240"/>
              <a:alphaOff val="0"/>
            </a:schemeClr>
          </a:fillRef>
          <a:effectRef idx="0">
            <a:schemeClr val="accent5">
              <a:hueOff val="-4201912"/>
              <a:satOff val="-5850"/>
              <a:lumOff val="-224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7164288" y="1933343"/>
            <a:ext cx="1573637" cy="1432657"/>
            <a:chOff x="7185538" y="2247110"/>
            <a:chExt cx="1573637" cy="1432657"/>
          </a:xfrm>
          <a:effectLst/>
        </p:grpSpPr>
        <p:sp>
          <p:nvSpPr>
            <p:cNvPr id="125" name="타원 124"/>
            <p:cNvSpPr/>
            <p:nvPr/>
          </p:nvSpPr>
          <p:spPr>
            <a:xfrm flipH="1">
              <a:off x="7956376" y="2247110"/>
              <a:ext cx="802799" cy="802800"/>
            </a:xfrm>
            <a:prstGeom prst="ellipse">
              <a:avLst/>
            </a:prstGeom>
            <a:solidFill>
              <a:srgbClr val="43BB8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anchor="t" anchorCtr="0"/>
            <a:lstStyle/>
            <a:p>
              <a:pPr algn="ctr">
                <a:defRPr/>
              </a:pPr>
              <a:r>
                <a:rPr lang="ko-KR" altLang="en-US" sz="1650" b="1">
                  <a:latin typeface="+mn-ea"/>
                </a:rPr>
                <a:t>학생</a:t>
              </a:r>
            </a:p>
          </p:txBody>
        </p:sp>
        <p:sp>
          <p:nvSpPr>
            <p:cNvPr id="126" name="직사각형 125"/>
            <p:cNvSpPr/>
            <p:nvPr/>
          </p:nvSpPr>
          <p:spPr>
            <a:xfrm>
              <a:off x="7215328" y="2614167"/>
              <a:ext cx="1540800" cy="1065600"/>
            </a:xfrm>
            <a:prstGeom prst="rect">
              <a:avLst/>
            </a:prstGeom>
            <a:solidFill>
              <a:srgbClr val="43BB8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156" name="직사각형 155"/>
            <p:cNvSpPr/>
            <p:nvPr/>
          </p:nvSpPr>
          <p:spPr>
            <a:xfrm>
              <a:off x="7185538" y="2647186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업무스케줄</a:t>
              </a:r>
              <a:r>
                <a:rPr lang="en-US" altLang="ko-KR" sz="1900" b="1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작성</a:t>
              </a: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5544168" y="5094828"/>
            <a:ext cx="1573200" cy="1453360"/>
            <a:chOff x="7183338" y="4242632"/>
            <a:chExt cx="1573200" cy="1453360"/>
          </a:xfrm>
          <a:effectLst/>
        </p:grpSpPr>
        <p:sp>
          <p:nvSpPr>
            <p:cNvPr id="143" name="타원 142"/>
            <p:cNvSpPr>
              <a:spLocks noChangeAspect="1"/>
            </p:cNvSpPr>
            <p:nvPr/>
          </p:nvSpPr>
          <p:spPr>
            <a:xfrm flipH="1">
              <a:off x="7952014" y="4242632"/>
              <a:ext cx="802800" cy="802800"/>
            </a:xfrm>
            <a:prstGeom prst="ellipse">
              <a:avLst/>
            </a:prstGeom>
            <a:solidFill>
              <a:srgbClr val="44B76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anchor="t" anchorCtr="0"/>
            <a:lstStyle/>
            <a:p>
              <a:pPr algn="ctr">
                <a:defRPr/>
              </a:pPr>
              <a:r>
                <a:rPr lang="ko-KR" altLang="en-US" sz="1650" b="1">
                  <a:latin typeface="+mn-ea"/>
                </a:rPr>
                <a:t>학생</a:t>
              </a:r>
            </a:p>
          </p:txBody>
        </p:sp>
        <p:sp>
          <p:nvSpPr>
            <p:cNvPr id="144" name="직사각형 143"/>
            <p:cNvSpPr/>
            <p:nvPr/>
          </p:nvSpPr>
          <p:spPr>
            <a:xfrm>
              <a:off x="7213974" y="4630392"/>
              <a:ext cx="1540800" cy="1065600"/>
            </a:xfrm>
            <a:prstGeom prst="rect">
              <a:avLst/>
            </a:prstGeom>
            <a:solidFill>
              <a:srgbClr val="44B76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7183338" y="4665836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600" b="1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안전</a:t>
              </a:r>
              <a:r>
                <a:rPr lang="en-US" altLang="ko-KR" sz="1600" b="1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600" b="1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부정근로 예방교육</a:t>
              </a:r>
              <a:r>
                <a:rPr lang="en-US" altLang="ko-KR" sz="1600" b="1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600" b="1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600" b="1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이수보고서</a:t>
              </a:r>
              <a:r>
                <a:rPr lang="en-US" altLang="ko-KR" sz="1600" b="1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600" b="1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600" b="1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작성 및 제출</a:t>
              </a:r>
              <a:endParaRPr lang="en-US" altLang="ko-KR" sz="1600" b="1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7405616" y="5216798"/>
            <a:ext cx="1315676" cy="1115764"/>
            <a:chOff x="5599197" y="2462463"/>
            <a:chExt cx="1315676" cy="1115764"/>
          </a:xfrm>
          <a:effectLst/>
        </p:grpSpPr>
        <p:sp>
          <p:nvSpPr>
            <p:cNvPr id="131" name="타원 130"/>
            <p:cNvSpPr>
              <a:spLocks noChangeAspect="1"/>
            </p:cNvSpPr>
            <p:nvPr/>
          </p:nvSpPr>
          <p:spPr>
            <a:xfrm flipH="1">
              <a:off x="6249345" y="2462463"/>
              <a:ext cx="658800" cy="658800"/>
            </a:xfrm>
            <a:prstGeom prst="ellipse">
              <a:avLst/>
            </a:prstGeom>
            <a:solidFill>
              <a:srgbClr val="43BDA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anchor="t" anchorCtr="0"/>
            <a:lstStyle/>
            <a:p>
              <a:pPr algn="ctr">
                <a:defRPr/>
              </a:pPr>
              <a:r>
                <a:rPr lang="ko-KR" altLang="en-US" sz="1400" b="1">
                  <a:latin typeface="+mn-ea"/>
                </a:rPr>
                <a:t>학생</a:t>
              </a:r>
            </a:p>
          </p:txBody>
        </p:sp>
        <p:sp>
          <p:nvSpPr>
            <p:cNvPr id="132" name="직사각형 131"/>
            <p:cNvSpPr/>
            <p:nvPr/>
          </p:nvSpPr>
          <p:spPr>
            <a:xfrm>
              <a:off x="5599197" y="2785958"/>
              <a:ext cx="1315676" cy="787904"/>
            </a:xfrm>
            <a:prstGeom prst="rect">
              <a:avLst/>
            </a:prstGeom>
            <a:solidFill>
              <a:srgbClr val="43BD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148" name="직사각형 147"/>
            <p:cNvSpPr/>
            <p:nvPr/>
          </p:nvSpPr>
          <p:spPr>
            <a:xfrm>
              <a:off x="5599197" y="2821266"/>
              <a:ext cx="1315138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근로진행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9" name="그룹 98"/>
          <p:cNvGrpSpPr/>
          <p:nvPr/>
        </p:nvGrpSpPr>
        <p:grpSpPr>
          <a:xfrm>
            <a:off x="5436096" y="1912640"/>
            <a:ext cx="1422603" cy="1457223"/>
            <a:chOff x="3763655" y="2266159"/>
            <a:chExt cx="1573200" cy="1457223"/>
          </a:xfrm>
          <a:effectLst/>
        </p:grpSpPr>
        <p:grpSp>
          <p:nvGrpSpPr>
            <p:cNvPr id="100" name="그룹 99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02" name="타원 101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anchor="t" anchorCtr="0"/>
              <a:lstStyle/>
              <a:p>
                <a:pPr algn="ctr">
                  <a:defRPr/>
                </a:pPr>
                <a:r>
                  <a:rPr lang="ko-KR" altLang="en-US" sz="1650" b="1">
                    <a:latin typeface="+mn-ea"/>
                  </a:rPr>
                  <a:t>학생</a:t>
                </a:r>
              </a:p>
            </p:txBody>
          </p:sp>
          <p:sp>
            <p:nvSpPr>
              <p:cNvPr id="103" name="직사각형 102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1" name="직사각형 100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학업시간표</a:t>
              </a:r>
              <a:r>
                <a:rPr lang="en-US" altLang="ko-KR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등록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7251301" y="3564321"/>
            <a:ext cx="1573200" cy="1454156"/>
            <a:chOff x="5211912" y="4282384"/>
            <a:chExt cx="1573200" cy="1454156"/>
          </a:xfrm>
          <a:effectLst/>
        </p:grpSpPr>
        <p:sp>
          <p:nvSpPr>
            <p:cNvPr id="71" name="타원 70"/>
            <p:cNvSpPr>
              <a:spLocks noChangeAspect="1"/>
            </p:cNvSpPr>
            <p:nvPr/>
          </p:nvSpPr>
          <p:spPr>
            <a:xfrm flipH="1">
              <a:off x="5973748" y="4282384"/>
              <a:ext cx="802800" cy="802800"/>
            </a:xfrm>
            <a:prstGeom prst="ellipse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anchor="t" anchorCtr="0"/>
            <a:lstStyle/>
            <a:p>
              <a:pPr algn="ctr">
                <a:defRPr/>
              </a:pPr>
              <a:r>
                <a:rPr lang="ko-KR" altLang="en-US" sz="1650" b="1">
                  <a:latin typeface="+mn-ea"/>
                </a:rPr>
                <a:t>기관</a:t>
              </a:r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5235710" y="4670144"/>
              <a:ext cx="1540800" cy="1065600"/>
            </a:xfrm>
            <a:prstGeom prst="rect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73" name="직사각형 72"/>
            <p:cNvSpPr/>
            <p:nvPr/>
          </p:nvSpPr>
          <p:spPr>
            <a:xfrm>
              <a:off x="5211912" y="4706940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업무계획서</a:t>
              </a:r>
            </a:p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승인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04" name="직각 삼각형 103"/>
          <p:cNvSpPr>
            <a:spLocks noChangeAspect="1"/>
          </p:cNvSpPr>
          <p:nvPr/>
        </p:nvSpPr>
        <p:spPr>
          <a:xfrm rot="18900000">
            <a:off x="7981217" y="3450310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0"/>
              <a:lumOff val="-1680"/>
              <a:alphaOff val="0"/>
            </a:schemeClr>
          </a:fillRef>
          <a:effectRef idx="0">
            <a:schemeClr val="accent5">
              <a:hueOff val="-3151434"/>
              <a:satOff val="-4380"/>
              <a:lumOff val="-168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4" name="직각 삼각형 73"/>
          <p:cNvSpPr>
            <a:spLocks noChangeAspect="1"/>
          </p:cNvSpPr>
          <p:nvPr/>
        </p:nvSpPr>
        <p:spPr>
          <a:xfrm rot="2700000" flipH="1">
            <a:off x="7981217" y="5093476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50"/>
              <a:lumOff val="-2240"/>
              <a:alphaOff val="0"/>
            </a:schemeClr>
          </a:fillRef>
          <a:effectRef idx="0">
            <a:schemeClr val="accent5">
              <a:hueOff val="-4201912"/>
              <a:satOff val="-5850"/>
              <a:lumOff val="-224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12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E4F5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501013" y="1988840"/>
              <a:ext cx="7175443" cy="3893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근로장학생으로 선발된 이후</a:t>
              </a:r>
              <a:r>
                <a:rPr lang="en-US" altLang="ko-KR" sz="1900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확인과 사이버오리엔테이션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이수가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장학생 본인명의의 공인인증서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필요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장애대학생 봉사유형으로 선발된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①국가근로장학사업 사이버오리엔테이션과 ②장애대학생 봉사유형 전문교육을 모두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이수해야 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서약서 확인 및 사이버오리엔테이션 이수필수</a:t>
              </a:r>
              <a:endParaRPr lang="en-US" altLang="ko-KR" sz="1900" b="1" dirty="0" smtClean="0">
                <a:solidFill>
                  <a:srgbClr val="0F749D"/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ko-KR" altLang="en-US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확인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사이버오리엔테이션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 제출 및 </a:t>
              </a:r>
              <a:endParaRPr lang="en-US" altLang="ko-KR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기관 승인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 및 부정근로 교육이수 보고서를 제출 완료해야      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입력가능</a:t>
              </a:r>
              <a:endParaRPr lang="en-US" altLang="ko-KR" b="1" dirty="0">
                <a:solidFill>
                  <a:srgbClr val="0F749D"/>
                </a:solidFill>
                <a:latin typeface="+mn-ea"/>
              </a:endParaRPr>
            </a:p>
          </p:txBody>
        </p:sp>
      </p:grpSp>
      <p:sp>
        <p:nvSpPr>
          <p:cNvPr id="58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34794" y="679119"/>
            <a:ext cx="780821" cy="5918233"/>
            <a:chOff x="334794" y="679119"/>
            <a:chExt cx="780821" cy="5918233"/>
          </a:xfrm>
        </p:grpSpPr>
        <p:sp>
          <p:nvSpPr>
            <p:cNvPr id="7" name="갈매기형 수장 6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8" name="갈매기형 수장 4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9" name="갈매기형 수장 48"/>
            <p:cNvSpPr/>
            <p:nvPr/>
          </p:nvSpPr>
          <p:spPr>
            <a:xfrm rot="5400000">
              <a:off x="337342" y="1820427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서약서 및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사이버</a:t>
              </a:r>
              <a:r>
                <a:rPr lang="en-US" altLang="ko-KR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O.T</a:t>
              </a:r>
              <a:endParaRPr lang="ko-KR" altLang="en-US" sz="1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0" name="갈매기형 수장 49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2" name="갈매기형 수장 51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3" name="갈매기형 수장 52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4" name="갈매기형 수장 53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6" name="갈매기형 수장 55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갈매기형 수장 24"/>
            <p:cNvSpPr/>
            <p:nvPr/>
          </p:nvSpPr>
          <p:spPr>
            <a:xfrm rot="5400000">
              <a:off x="420983" y="2471152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4" name="그룹 33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</p:grp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707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63277" y="980728"/>
            <a:ext cx="8629204" cy="1224136"/>
            <a:chOff x="263277" y="980728"/>
            <a:chExt cx="8629204" cy="1224136"/>
          </a:xfrm>
        </p:grpSpPr>
        <p:sp>
          <p:nvSpPr>
            <p:cNvPr id="34" name="TextBox 33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35" name="모서리가 둥근 직사각형 34"/>
            <p:cNvSpPr/>
            <p:nvPr/>
          </p:nvSpPr>
          <p:spPr>
            <a:xfrm>
              <a:off x="263277" y="1738908"/>
              <a:ext cx="8629204" cy="465956"/>
            </a:xfrm>
            <a:prstGeom prst="roundRect">
              <a:avLst>
                <a:gd name="adj" fmla="val 50000"/>
              </a:avLst>
            </a:prstGeom>
            <a:solidFill>
              <a:srgbClr val="E0F4F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국가근로 </a:t>
              </a:r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및 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취업연계장학금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국가근로장학금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서약서</a:t>
              </a:r>
              <a:r>
                <a:rPr lang="en-US" altLang="ko-KR" sz="1600" b="1" dirty="0">
                  <a:solidFill>
                    <a:srgbClr val="0E6B90"/>
                  </a:solidFill>
                  <a:latin typeface="+mn-ea"/>
                </a:rPr>
                <a:t>/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사이버오리엔테이션</a:t>
              </a:r>
              <a:endParaRPr lang="ko-KR" altLang="en-US" sz="1600" b="1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6" name="그룹 25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8" name="순서도: 대체 처리 27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9" name="직사각형 8"/>
          <p:cNvSpPr/>
          <p:nvPr/>
        </p:nvSpPr>
        <p:spPr>
          <a:xfrm>
            <a:off x="683568" y="2739014"/>
            <a:ext cx="5547091" cy="349829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5835123" cy="321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1" name="직선 화살표 연결선 30"/>
          <p:cNvCxnSpPr/>
          <p:nvPr/>
        </p:nvCxnSpPr>
        <p:spPr>
          <a:xfrm flipV="1">
            <a:off x="5436096" y="4655517"/>
            <a:ext cx="481060" cy="460859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5116254" y="4987957"/>
            <a:ext cx="319842" cy="2568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4839604" y="499642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178326" y="5094380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모서리가 둥근 사각형 설명선 39"/>
          <p:cNvSpPr/>
          <p:nvPr/>
        </p:nvSpPr>
        <p:spPr>
          <a:xfrm>
            <a:off x="3974730" y="4341803"/>
            <a:ext cx="1638610" cy="454897"/>
          </a:xfrm>
          <a:prstGeom prst="wedgeRoundRectCallout">
            <a:avLst>
              <a:gd name="adj1" fmla="val 26551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서약서 확인 시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ko-KR" altLang="en-US" sz="900" b="1" dirty="0" smtClean="0">
                <a:latin typeface="+mn-ea"/>
              </a:rPr>
              <a:t>본인명의의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공인인증서 필요</a:t>
            </a:r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70" t="84955" r="7201" b="9298"/>
          <a:stretch/>
        </p:blipFill>
        <p:spPr bwMode="auto">
          <a:xfrm>
            <a:off x="3826520" y="5810779"/>
            <a:ext cx="2185640" cy="21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그룹 10"/>
          <p:cNvGrpSpPr/>
          <p:nvPr/>
        </p:nvGrpSpPr>
        <p:grpSpPr>
          <a:xfrm>
            <a:off x="5993110" y="2666994"/>
            <a:ext cx="2899371" cy="2572262"/>
            <a:chOff x="857250" y="2342972"/>
            <a:chExt cx="4938886" cy="4381678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7250" y="2342972"/>
              <a:ext cx="4938886" cy="43816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4254015" y="5819979"/>
              <a:ext cx="1241909" cy="476045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237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25" name="직사각형 24"/>
          <p:cNvSpPr/>
          <p:nvPr/>
        </p:nvSpPr>
        <p:spPr>
          <a:xfrm>
            <a:off x="143508" y="166441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24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6108762" y="1849118"/>
            <a:ext cx="1733104" cy="715786"/>
          </a:xfrm>
          <a:prstGeom prst="wedgeRoundRectCallout">
            <a:avLst>
              <a:gd name="adj1" fmla="val -67100"/>
              <a:gd name="adj2" fmla="val 5732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+mn-ea"/>
              </a:rPr>
              <a:t>확인필수</a:t>
            </a:r>
            <a:r>
              <a:rPr lang="en-US" altLang="ko-KR" sz="2000" b="1" dirty="0" smtClean="0">
                <a:latin typeface="+mn-ea"/>
              </a:rPr>
              <a:t>!!!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15</a:t>
            </a:fld>
            <a:endParaRPr lang="ko-KR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1"/>
          <a:stretch/>
        </p:blipFill>
        <p:spPr bwMode="auto">
          <a:xfrm>
            <a:off x="539552" y="1948155"/>
            <a:ext cx="3600400" cy="4298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780928"/>
            <a:ext cx="4975870" cy="267874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03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8" name="TextBox 27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4" name="그룹 2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5" name="순서도: 대체 처리 2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6" name="순서도: 병합 2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1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67544" y="2185424"/>
            <a:ext cx="7864451" cy="4051888"/>
            <a:chOff x="467544" y="2185424"/>
            <a:chExt cx="7864451" cy="4051888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2185424"/>
              <a:ext cx="5904656" cy="3456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4" name="타원 33"/>
            <p:cNvSpPr>
              <a:spLocks noChangeArrowheads="1"/>
            </p:cNvSpPr>
            <p:nvPr/>
          </p:nvSpPr>
          <p:spPr bwMode="auto">
            <a:xfrm>
              <a:off x="4543017" y="534349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2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4835329" y="5383379"/>
              <a:ext cx="384743" cy="19342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pic>
          <p:nvPicPr>
            <p:cNvPr id="41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8807330">
              <a:off x="5111587" y="5320988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직사각형 42"/>
            <p:cNvSpPr/>
            <p:nvPr/>
          </p:nvSpPr>
          <p:spPr>
            <a:xfrm>
              <a:off x="5670203" y="2719979"/>
              <a:ext cx="2661792" cy="1946145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1" name="모서리가 둥근 사각형 설명선 20"/>
            <p:cNvSpPr/>
            <p:nvPr/>
          </p:nvSpPr>
          <p:spPr>
            <a:xfrm>
              <a:off x="3581462" y="5782415"/>
              <a:ext cx="1710618" cy="454897"/>
            </a:xfrm>
            <a:prstGeom prst="wedgeRoundRectCallout">
              <a:avLst>
                <a:gd name="adj1" fmla="val 29171"/>
                <a:gd name="adj2" fmla="val -9119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강의를 본 후</a:t>
              </a:r>
              <a:r>
                <a:rPr lang="en-US" altLang="ko-KR" sz="900" b="1" dirty="0" smtClean="0">
                  <a:latin typeface="+mn-ea"/>
                </a:rPr>
                <a:t>, </a:t>
              </a:r>
              <a:r>
                <a:rPr lang="ko-KR" altLang="en-US" sz="900" b="1" dirty="0" smtClean="0">
                  <a:latin typeface="+mn-ea"/>
                </a:rPr>
                <a:t>이수여부가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en-US" altLang="ko-KR" sz="900" b="1" dirty="0" smtClean="0">
                  <a:latin typeface="+mn-ea"/>
                </a:rPr>
                <a:t>[</a:t>
              </a:r>
              <a:r>
                <a:rPr lang="ko-KR" altLang="en-US" sz="900" b="1" dirty="0" smtClean="0">
                  <a:latin typeface="+mn-ea"/>
                </a:rPr>
                <a:t>이수</a:t>
              </a:r>
              <a:r>
                <a:rPr lang="en-US" altLang="ko-KR" sz="900" b="1" dirty="0" smtClean="0">
                  <a:latin typeface="+mn-ea"/>
                </a:rPr>
                <a:t>]</a:t>
              </a:r>
              <a:r>
                <a:rPr lang="ko-KR" altLang="en-US" sz="900" b="1" dirty="0" smtClean="0">
                  <a:latin typeface="+mn-ea"/>
                </a:rPr>
                <a:t>로 변경되었는지 확인</a:t>
              </a:r>
              <a:endParaRPr lang="en-US" altLang="ko-KR" sz="900" b="1" dirty="0" smtClean="0">
                <a:latin typeface="+mn-ea"/>
              </a:endParaRPr>
            </a:p>
          </p:txBody>
        </p:sp>
        <p:cxnSp>
          <p:nvCxnSpPr>
            <p:cNvPr id="44" name="직선 화살표 연결선 43"/>
            <p:cNvCxnSpPr/>
            <p:nvPr/>
          </p:nvCxnSpPr>
          <p:spPr>
            <a:xfrm flipV="1">
              <a:off x="5195983" y="4703810"/>
              <a:ext cx="450322" cy="55270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616" y="2714142"/>
            <a:ext cx="2661792" cy="1958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832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D7E7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30315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대학에서 설정한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시간표 입력기간만 시간표 등록가능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선발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학업시간표가 등록되어있어야 출근부 입력 가능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중은 학기 중 수업시간표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방학 중은 계절학기 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학업시간표에 등록한 시간에 근로한 내용은 인정되지 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않으며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출근부 입력 또한 불가</a:t>
              </a: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rgbClr val="355DA5"/>
                  </a:solidFill>
                  <a:latin typeface="+mn-ea"/>
                </a:rPr>
              </a:b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봉사유형의 경우 대필 등 수업시간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내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 인정되나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소속대학 담당자 또는 근로기관 담당자가 등록할 수 있음</a:t>
              </a:r>
              <a:endParaRPr lang="en-US" altLang="ko-KR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endPara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0822" cy="5918233"/>
            <a:chOff x="334794" y="679119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7" y="2392356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355DA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학업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시간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표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  <a:endParaRPr lang="ko-KR" altLang="en-US" sz="12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879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37" name="직사각형 36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301291" cy="1224136"/>
            <a:chOff x="519181" y="980728"/>
            <a:chExt cx="8301291" cy="1224136"/>
          </a:xfrm>
        </p:grpSpPr>
        <p:sp>
          <p:nvSpPr>
            <p:cNvPr id="32" name="TextBox 3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519181" y="1738908"/>
              <a:ext cx="8301291" cy="465956"/>
            </a:xfrm>
            <a:prstGeom prst="roundRect">
              <a:avLst>
                <a:gd name="adj" fmla="val 50000"/>
              </a:avLst>
            </a:prstGeom>
            <a:solidFill>
              <a:srgbClr val="D7E7F1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 </a:t>
              </a:r>
              <a:r>
                <a:rPr lang="ko-KR" altLang="en-US" sz="1600" b="1" dirty="0">
                  <a:solidFill>
                    <a:srgbClr val="355DA5"/>
                  </a:solidFill>
                  <a:latin typeface="+mn-ea"/>
                </a:rPr>
                <a:t>근로 및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취업연계장학금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국가근로장학금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근로장학관리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학업시간표관리</a:t>
              </a:r>
              <a:endParaRPr lang="ko-KR" altLang="en-US" sz="1600" b="1" dirty="0">
                <a:solidFill>
                  <a:srgbClr val="355DA5"/>
                </a:solidFill>
                <a:latin typeface="+mn-ea"/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2896788" y="5142166"/>
            <a:ext cx="2630343" cy="303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b="1" dirty="0" smtClean="0">
              <a:latin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2627784" y="49863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5088625" y="5335624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4940089" y="4446735"/>
            <a:ext cx="1638610" cy="419599"/>
          </a:xfrm>
          <a:prstGeom prst="wedgeRoundRectCallout">
            <a:avLst>
              <a:gd name="adj1" fmla="val -2120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시간표를 등록할 학기 선택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661986" y="2597147"/>
            <a:ext cx="7820025" cy="3676325"/>
            <a:chOff x="661986" y="2597147"/>
            <a:chExt cx="7820025" cy="3676325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40"/>
            <a:stretch/>
          </p:blipFill>
          <p:spPr bwMode="auto">
            <a:xfrm>
              <a:off x="661986" y="2597147"/>
              <a:ext cx="7820025" cy="3676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25" t="40427" r="59197" b="56422"/>
            <a:stretch/>
          </p:blipFill>
          <p:spPr bwMode="auto">
            <a:xfrm>
              <a:off x="2915816" y="5172432"/>
              <a:ext cx="1940024" cy="2461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6" y="2601339"/>
            <a:ext cx="78200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885173" y="5205880"/>
            <a:ext cx="288032" cy="191257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491880" y="5200815"/>
            <a:ext cx="249932" cy="21774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8" name="모서리가 둥근 사각형 설명선 27"/>
          <p:cNvSpPr/>
          <p:nvPr/>
        </p:nvSpPr>
        <p:spPr>
          <a:xfrm>
            <a:off x="4464056" y="4150548"/>
            <a:ext cx="1764128" cy="715786"/>
          </a:xfrm>
          <a:prstGeom prst="wedgeRoundRectCallout">
            <a:avLst>
              <a:gd name="adj1" fmla="val -74875"/>
              <a:gd name="adj2" fmla="val 3177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ko-KR" altLang="en-US" sz="1400" b="1" dirty="0" smtClean="0">
                <a:latin typeface="+mn-ea"/>
              </a:rPr>
              <a:t>학업시간표 입력은 </a:t>
            </a:r>
            <a:endParaRPr lang="en-US" altLang="ko-KR" sz="1400" b="1" dirty="0" smtClean="0">
              <a:latin typeface="+mn-ea"/>
            </a:endParaRPr>
          </a:p>
          <a:p>
            <a:r>
              <a:rPr lang="ko-KR" altLang="en-US" sz="1400" b="1" dirty="0" smtClean="0">
                <a:latin typeface="+mn-ea"/>
              </a:rPr>
              <a:t>정확하게</a:t>
            </a:r>
            <a:r>
              <a:rPr lang="en-US" altLang="ko-KR" sz="1400" b="1" dirty="0" smtClean="0">
                <a:latin typeface="+mn-ea"/>
              </a:rPr>
              <a:t>!!!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505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업무계획서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1298938" y="1527974"/>
            <a:ext cx="7579592" cy="5100830"/>
            <a:chOff x="1298938" y="1527974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98938" y="1527974"/>
              <a:ext cx="7579592" cy="5100830"/>
            </a:xfrm>
            <a:prstGeom prst="rect">
              <a:avLst/>
            </a:prstGeom>
            <a:solidFill>
              <a:srgbClr val="E2E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305750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66700" indent="-26670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 업무 내용을 입력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업무계획서는 </a:t>
              </a: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실제로 하게 될 업무를 </a:t>
              </a:r>
              <a:r>
                <a:rPr lang="ko-KR" altLang="en-US" sz="2000" b="1">
                  <a:solidFill>
                    <a:srgbClr val="FF0000"/>
                  </a:solidFill>
                  <a:latin typeface="+mn-ea"/>
                </a:rPr>
                <a:t>상세히</a:t>
              </a:r>
              <a:r>
                <a:rPr lang="ko-KR" altLang="en-US" sz="2400" b="1">
                  <a:solidFill>
                    <a:srgbClr val="FF0000"/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작성</a:t>
              </a:r>
            </a:p>
            <a:p>
              <a:pPr>
                <a:buClr>
                  <a:srgbClr val="203864"/>
                </a:buClr>
                <a:defRPr/>
              </a:pPr>
              <a:endParaRPr lang="en-US" altLang="ko-KR" sz="1900" b="1">
                <a:solidFill>
                  <a:srgbClr val="FF0000"/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휴게시간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등 서로 협의한 필요한 부분은 사전에 충분히 근로지담당자와 내용 확인 및 협의 후 업무계획서에 내용 명시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학생 개인사정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또는 근로지 사정 등으로 업무 스케줄이 변경될 시 반드시 변경된 스케줄에 따라</a:t>
              </a: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 근무를 시작하기 전에 업무 스케줄을 변경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해야 함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3" y="679118"/>
            <a:ext cx="780822" cy="5918233"/>
            <a:chOff x="334793" y="679118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6" y="2964284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400" b="1" spc="-15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업무</a:t>
              </a:r>
            </a:p>
            <a:p>
              <a:pPr algn="ctr">
                <a:defRPr/>
              </a:pPr>
              <a:r>
                <a:rPr lang="ko-KR" altLang="en-US" sz="1400" b="1" spc="-15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계획서</a:t>
              </a:r>
              <a:endParaRPr lang="en-US" altLang="ko-KR" sz="1400" b="1" spc="-15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16138" y="360453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진행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교육</a:t>
              </a:r>
            </a:p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</a:p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지급</a:t>
              </a:r>
              <a:endParaRPr lang="en-US" altLang="ko-KR" sz="1200" b="1" spc="-30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203864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200" b="1" spc="-300">
                    <a:latin typeface="+mn-ea"/>
                  </a:rPr>
                  <a:t>01</a:t>
                </a:r>
                <a:endParaRPr lang="ko-KR" altLang="en-US" sz="3200" b="1" spc="-30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유의사항</a:t>
              </a: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19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업무스케줄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467544" y="980728"/>
            <a:ext cx="8373299" cy="1224136"/>
            <a:chOff x="467544" y="980728"/>
            <a:chExt cx="8373299" cy="122413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467544" y="1738908"/>
              <a:ext cx="8373299" cy="465956"/>
            </a:xfrm>
            <a:prstGeom prst="roundRect">
              <a:avLst>
                <a:gd name="adj" fmla="val 50000"/>
              </a:avLst>
            </a:prstGeom>
            <a:solidFill>
              <a:srgbClr val="E2E9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국가근로장학금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근로장학관리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업무스케줄관리</a:t>
              </a: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4" name="직사각형 33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20</a:t>
            </a:fld>
            <a:endParaRPr lang="en-US" altLang="en-US"/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11560" y="2420888"/>
            <a:ext cx="7776864" cy="4014253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498104" y="4600452"/>
            <a:ext cx="6145756" cy="1333333"/>
            <a:chOff x="498104" y="4600452"/>
            <a:chExt cx="6145756" cy="1333333"/>
          </a:xfrm>
        </p:grpSpPr>
        <p:sp>
          <p:nvSpPr>
            <p:cNvPr id="31" name="직사각형 30"/>
            <p:cNvSpPr/>
            <p:nvPr/>
          </p:nvSpPr>
          <p:spPr>
            <a:xfrm>
              <a:off x="785858" y="5423992"/>
              <a:ext cx="238388" cy="2377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32" name="타원 31"/>
            <p:cNvSpPr>
              <a:spLocks noChangeArrowheads="1"/>
            </p:cNvSpPr>
            <p:nvPr/>
          </p:nvSpPr>
          <p:spPr>
            <a:xfrm>
              <a:off x="498104" y="5411323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b="1">
                  <a:solidFill>
                    <a:srgbClr val="000000"/>
                  </a:solidFill>
                  <a:latin typeface="+mn-ea"/>
                  <a:ea typeface="+mn-ea"/>
                </a:rPr>
                <a:t>1</a:t>
              </a:r>
              <a:endParaRPr lang="ko-KR" altLang="en-US" b="1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 rot="18807330">
              <a:off x="896683" y="5470047"/>
              <a:ext cx="483966" cy="443510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>
          <p:nvSpPr>
            <p:cNvPr id="37" name="직사각형 36"/>
            <p:cNvSpPr/>
            <p:nvPr/>
          </p:nvSpPr>
          <p:spPr>
            <a:xfrm>
              <a:off x="1611167" y="5399805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141363" y="5416448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2581795" y="5411323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3047254" y="5315694"/>
              <a:ext cx="1020690" cy="37610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4427984" y="5315694"/>
              <a:ext cx="1020690" cy="37610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5747501" y="5376572"/>
              <a:ext cx="896359" cy="254351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3031625" y="4600452"/>
              <a:ext cx="228602" cy="188054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3500379" y="4601283"/>
              <a:ext cx="109842" cy="188054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23" name="모서리가 둥근 사각형 설명선 22"/>
            <p:cNvSpPr/>
            <p:nvPr/>
          </p:nvSpPr>
          <p:spPr>
            <a:xfrm>
              <a:off x="646769" y="4788506"/>
              <a:ext cx="1638610" cy="454897"/>
            </a:xfrm>
            <a:prstGeom prst="wedgeRoundRectCallout">
              <a:avLst>
                <a:gd name="adj1" fmla="val -34618"/>
                <a:gd name="adj2" fmla="val 84696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업무계획서를 제출할</a:t>
              </a:r>
            </a:p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근로지를 선택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업무스케줄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21</a:t>
            </a:fld>
            <a:endParaRPr lang="en-US" altLang="en-US"/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331640" y="1656184"/>
            <a:ext cx="6067162" cy="4653136"/>
          </a:xfrm>
          <a:prstGeom prst="rect">
            <a:avLst/>
          </a:prstGeom>
        </p:spPr>
      </p:pic>
      <p:sp>
        <p:nvSpPr>
          <p:cNvPr id="29" name="타원 28"/>
          <p:cNvSpPr>
            <a:spLocks noChangeArrowheads="1"/>
          </p:cNvSpPr>
          <p:nvPr/>
        </p:nvSpPr>
        <p:spPr>
          <a:xfrm>
            <a:off x="2051720" y="397825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6" name="모서리가 둥근 사각형 설명선 25"/>
          <p:cNvSpPr/>
          <p:nvPr/>
        </p:nvSpPr>
        <p:spPr>
          <a:xfrm>
            <a:off x="3866173" y="3429000"/>
            <a:ext cx="1411654" cy="425091"/>
          </a:xfrm>
          <a:prstGeom prst="wedgeRoundRectCallout">
            <a:avLst>
              <a:gd name="adj1" fmla="val -22813"/>
              <a:gd name="adj2" fmla="val 8469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b="1">
                <a:latin typeface="+mn-ea"/>
              </a:rPr>
              <a:t>근로기간 설정 후</a:t>
            </a:r>
            <a:r>
              <a:rPr lang="en-US" altLang="ko-KR" sz="900" b="1">
                <a:latin typeface="+mn-ea"/>
              </a:rPr>
              <a:t>, </a:t>
            </a:r>
            <a:br>
              <a:rPr lang="en-US" altLang="ko-KR" sz="900" b="1">
                <a:latin typeface="+mn-ea"/>
              </a:rPr>
            </a:br>
            <a:r>
              <a:rPr lang="ko-KR" altLang="en-US" sz="900" b="1">
                <a:latin typeface="+mn-ea"/>
              </a:rPr>
              <a:t>근로시간</a:t>
            </a:r>
            <a:r>
              <a:rPr lang="en-US" altLang="ko-KR" sz="900" b="1">
                <a:latin typeface="+mn-ea"/>
              </a:rPr>
              <a:t>(</a:t>
            </a:r>
            <a:r>
              <a:rPr lang="ko-KR" altLang="en-US" sz="900" b="1">
                <a:latin typeface="+mn-ea"/>
              </a:rPr>
              <a:t>예상</a:t>
            </a:r>
            <a:r>
              <a:rPr lang="en-US" altLang="ko-KR" sz="900" b="1">
                <a:latin typeface="+mn-ea"/>
              </a:rPr>
              <a:t>) </a:t>
            </a:r>
            <a:r>
              <a:rPr lang="ko-KR" altLang="en-US" sz="900" b="1">
                <a:latin typeface="+mn-ea"/>
              </a:rPr>
              <a:t>입력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339752" y="4077072"/>
            <a:ext cx="2592288" cy="17322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5847075"/>
            <a:ext cx="3005562" cy="2462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000" b="1" i="1">
                <a:solidFill>
                  <a:srgbClr val="FF0000"/>
                </a:solidFill>
                <a:latin typeface="+mn-ea"/>
              </a:rPr>
              <a:t>실제로 하게 될 업무를 상세히 작성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1E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338211" cy="3308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안전 및 부정근로 예방 교육 이수보고서를 작성하고 홈페이지에 제출할 경우 출근부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작성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홈페이지에서 양식을 다운받아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교육내용을 작성하여 업로드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교육이수보고서 작성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7030A0"/>
                  </a:solidFill>
                  <a:latin typeface="+mn-ea"/>
                </a:rPr>
                <a:t>교육사진 첨부 필수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근로지 담당자의 서명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 기입된 안전교육이수보고서만 인정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 이수시간의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최소 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시간 이상 근로시간으로 인정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 및 부정근로 예방교육 이수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명시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9744" cy="5918233"/>
            <a:chOff x="334794" y="679119"/>
            <a:chExt cx="789744" cy="5918233"/>
          </a:xfrm>
        </p:grpSpPr>
        <p:sp>
          <p:nvSpPr>
            <p:cNvPr id="26" name="갈매기형 수장 25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337342" y="4108143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5D288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교육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이수보고</a:t>
              </a:r>
              <a:r>
                <a:rPr lang="ko-KR" altLang="en-US" sz="1400" b="1" spc="-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0" name="갈매기형 수장 29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36" name="갈매기형 수장 3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41" name="갈매기형 수장 40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2" name="갈매기형 수장 41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1" name="그룹 30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32" name="순서도: 대체 처리 31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27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1E8F8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국가근로장학금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근로장학관리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교육이수보고서관리</a:t>
              </a:r>
              <a:endParaRPr lang="ko-KR" altLang="en-US" sz="1600" b="1" spc="-15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735" y="2564908"/>
            <a:ext cx="2815228" cy="3686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그룹 8"/>
          <p:cNvGrpSpPr/>
          <p:nvPr/>
        </p:nvGrpSpPr>
        <p:grpSpPr>
          <a:xfrm>
            <a:off x="394521" y="3092936"/>
            <a:ext cx="5381199" cy="2363978"/>
            <a:chOff x="394521" y="3092936"/>
            <a:chExt cx="5381199" cy="2363978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521" y="3092936"/>
              <a:ext cx="5365735" cy="22310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직사각형 21"/>
            <p:cNvSpPr/>
            <p:nvPr/>
          </p:nvSpPr>
          <p:spPr>
            <a:xfrm>
              <a:off x="4704914" y="4989829"/>
              <a:ext cx="476567" cy="14671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4" name="타원 23"/>
            <p:cNvSpPr>
              <a:spLocks noChangeArrowheads="1"/>
            </p:cNvSpPr>
            <p:nvPr/>
          </p:nvSpPr>
          <p:spPr bwMode="auto">
            <a:xfrm>
              <a:off x="4420914" y="4941768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1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5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8807330">
              <a:off x="4948044" y="4993176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직사각형 30"/>
            <p:cNvSpPr/>
            <p:nvPr/>
          </p:nvSpPr>
          <p:spPr>
            <a:xfrm>
              <a:off x="1862167" y="4869160"/>
              <a:ext cx="1341681" cy="2264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23" t="19936" r="4624" b="41452"/>
            <a:stretch/>
          </p:blipFill>
          <p:spPr bwMode="auto">
            <a:xfrm>
              <a:off x="394521" y="3092936"/>
              <a:ext cx="5381199" cy="1263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1021352" y="4600178"/>
              <a:ext cx="287259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60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2018</a:t>
              </a:r>
              <a:endParaRPr lang="ko-KR" altLang="en-US" sz="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481203" y="4600178"/>
              <a:ext cx="210315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</a:t>
              </a:r>
              <a:endParaRPr lang="ko-KR" altLang="en-US" sz="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2053755" y="4629387"/>
              <a:ext cx="1030901" cy="1630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3696509" y="4621767"/>
              <a:ext cx="1030901" cy="1630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29" name="모서리가 둥근 사각형 설명선 28"/>
            <p:cNvSpPr/>
            <p:nvPr/>
          </p:nvSpPr>
          <p:spPr>
            <a:xfrm>
              <a:off x="3109274" y="4256028"/>
              <a:ext cx="2016225" cy="454897"/>
            </a:xfrm>
            <a:prstGeom prst="wedgeRoundRectCallout">
              <a:avLst>
                <a:gd name="adj1" fmla="val 38369"/>
                <a:gd name="adj2" fmla="val 8663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양식을 </a:t>
              </a:r>
              <a:r>
                <a:rPr lang="ko-KR" altLang="en-US" sz="900" b="1" dirty="0" err="1" smtClean="0">
                  <a:latin typeface="+mn-ea"/>
                </a:rPr>
                <a:t>다운로드하여</a:t>
              </a:r>
              <a:r>
                <a:rPr lang="ko-KR" altLang="en-US" sz="900" b="1" dirty="0" smtClean="0">
                  <a:latin typeface="+mn-ea"/>
                </a:rPr>
                <a:t> </a:t>
              </a:r>
              <a:r>
                <a:rPr lang="ko-KR" altLang="en-US" sz="900" b="1" dirty="0" err="1" smtClean="0">
                  <a:latin typeface="+mn-ea"/>
                </a:rPr>
                <a:t>근로지에서</a:t>
              </a:r>
              <a:r>
                <a:rPr lang="en-US" altLang="ko-KR" sz="900" b="1" dirty="0" smtClean="0">
                  <a:latin typeface="+mn-ea"/>
                </a:rPr>
                <a:t/>
              </a:r>
              <a:br>
                <a:rPr lang="en-US" altLang="ko-KR" sz="900" b="1" dirty="0" smtClean="0">
                  <a:latin typeface="+mn-ea"/>
                </a:rPr>
              </a:br>
              <a:r>
                <a:rPr lang="ko-KR" altLang="en-US" sz="900" b="1" dirty="0" smtClean="0">
                  <a:latin typeface="+mn-ea"/>
                </a:rPr>
                <a:t>받은 교육내용을 작성하여 업로드</a:t>
              </a:r>
            </a:p>
          </p:txBody>
        </p:sp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9632" y="4146364"/>
              <a:ext cx="964784" cy="1996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7" name="Picture 3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25" t="40427" r="64257" b="56340"/>
            <a:stretch/>
          </p:blipFill>
          <p:spPr bwMode="auto">
            <a:xfrm>
              <a:off x="1259632" y="4151279"/>
              <a:ext cx="963170" cy="1874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325" y="3336185"/>
              <a:ext cx="1751969" cy="3088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8" name="직사각형 37"/>
            <p:cNvSpPr/>
            <p:nvPr/>
          </p:nvSpPr>
          <p:spPr>
            <a:xfrm>
              <a:off x="1070909" y="4631525"/>
              <a:ext cx="188723" cy="1609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468403" y="4629387"/>
              <a:ext cx="188723" cy="1609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1242069" y="4166302"/>
              <a:ext cx="210703" cy="164611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1699495" y="4184726"/>
              <a:ext cx="162672" cy="126973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cxnSp>
        <p:nvCxnSpPr>
          <p:cNvPr id="26" name="직선 화살표 연결선 25"/>
          <p:cNvCxnSpPr>
            <a:stCxn id="22" idx="0"/>
          </p:cNvCxnSpPr>
          <p:nvPr/>
        </p:nvCxnSpPr>
        <p:spPr>
          <a:xfrm flipV="1">
            <a:off x="4943198" y="4483476"/>
            <a:ext cx="1068962" cy="506353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322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1" y="3092936"/>
            <a:ext cx="5365735" cy="223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213062" y="5102235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1862167" y="4869160"/>
            <a:ext cx="1341681" cy="22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19936" r="4624" b="41452"/>
          <a:stretch/>
        </p:blipFill>
        <p:spPr bwMode="auto">
          <a:xfrm>
            <a:off x="394521" y="3092936"/>
            <a:ext cx="5381199" cy="126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021352" y="4600178"/>
            <a:ext cx="287259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81203" y="4600178"/>
            <a:ext cx="210315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053755" y="462938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696509" y="462176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522304" y="3295416"/>
            <a:ext cx="369828" cy="815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68999" y="4574160"/>
            <a:ext cx="202561" cy="2204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179512" y="456294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127637" y="4981891"/>
            <a:ext cx="356230" cy="1477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cxnSp>
        <p:nvCxnSpPr>
          <p:cNvPr id="43" name="직선 화살표 연결선 42"/>
          <p:cNvCxnSpPr/>
          <p:nvPr/>
        </p:nvCxnSpPr>
        <p:spPr>
          <a:xfrm flipV="1">
            <a:off x="5271486" y="4356340"/>
            <a:ext cx="510967" cy="639472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타원 43"/>
          <p:cNvSpPr>
            <a:spLocks noChangeArrowheads="1"/>
          </p:cNvSpPr>
          <p:nvPr/>
        </p:nvSpPr>
        <p:spPr bwMode="auto">
          <a:xfrm>
            <a:off x="5086959" y="470113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5" name="모서리가 둥근 사각형 설명선 44"/>
          <p:cNvSpPr/>
          <p:nvPr/>
        </p:nvSpPr>
        <p:spPr>
          <a:xfrm>
            <a:off x="315641" y="3941660"/>
            <a:ext cx="1638610" cy="454897"/>
          </a:xfrm>
          <a:prstGeom prst="wedgeRoundRectCallout">
            <a:avLst>
              <a:gd name="adj1" fmla="val -34618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교육이수보고서를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제출할</a:t>
            </a:r>
            <a:r>
              <a:rPr lang="en-US" altLang="ko-KR" sz="900" b="1" dirty="0">
                <a:latin typeface="+mn-ea"/>
              </a:rPr>
              <a:t> </a:t>
            </a:r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758" y="1231418"/>
            <a:ext cx="4022332" cy="3075930"/>
          </a:xfrm>
          <a:prstGeom prst="rect">
            <a:avLst/>
          </a:prstGeom>
          <a:noFill/>
          <a:ln w="19050">
            <a:solidFill>
              <a:srgbClr val="0E6B9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25" y="3336185"/>
            <a:ext cx="1751969" cy="308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직사각형 39"/>
          <p:cNvSpPr/>
          <p:nvPr/>
        </p:nvSpPr>
        <p:spPr>
          <a:xfrm>
            <a:off x="1070909" y="4631525"/>
            <a:ext cx="188723" cy="160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54627" y="4620667"/>
            <a:ext cx="188723" cy="160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134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175443" cy="45397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근로 후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즉시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근로한 내용을 홈페이지 또는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모바일 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어</a:t>
              </a:r>
              <a:r>
                <a:rPr lang="ko-KR" altLang="en-US" sz="1900" b="1" dirty="0" err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플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에서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출근부 입력해야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함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-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모바일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: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출근과 동시에 출근 버튼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퇴근과 동시에 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퇴근버튼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누를 것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-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: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퇴근 후 홈페이지에서 출근부 입력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err="1" smtClean="0">
                  <a:solidFill>
                    <a:srgbClr val="D341A9"/>
                  </a:solidFill>
                  <a:latin typeface="+mn-ea"/>
                </a:rPr>
                <a:t>근로학생은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 근로 당일 이후 출근부 입력이 불가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입력하지 않은 시간에 대해서는 장학금을 받을 수 없음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2000" b="1" dirty="0" smtClean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피치못한 사정으로 출근부 </a:t>
              </a:r>
              <a:r>
                <a:rPr lang="ko-KR" altLang="en-US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미입력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시 </a:t>
              </a:r>
              <a:r>
                <a:rPr lang="ko-KR" altLang="en-US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학생처로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문의할 것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 근로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학업시간표에 등록한 시간에 근로한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내용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본인 입력이 인정되지 않으며 출근부 입력 또한 불가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24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20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en-US" altLang="ko-KR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봉사유형은  근로장학생이 수혜대학생과 동일 학업시간에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수업지원을 위한 근로활동이 가능하나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본인 입력이 불가하므로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소속대학 담당자 또는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근로기관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담당자가 등록 가능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출근부</a:t>
              </a:r>
              <a:endParaRPr lang="en-US" altLang="ko-KR" sz="14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61" name="갈매기형 수장 60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4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25" name="갈매기형 수장 24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신청</a:t>
              </a:r>
            </a:p>
          </p:txBody>
        </p:sp>
        <p:sp>
          <p:nvSpPr>
            <p:cNvPr id="26" name="갈매기형 수장 25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선발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400" b="1" spc="-3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400" b="1" spc="-3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</a:p>
          </p:txBody>
        </p:sp>
        <p:sp>
          <p:nvSpPr>
            <p:cNvPr id="31" name="갈매기형 수장 30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</a:p>
          </p:txBody>
        </p:sp>
        <p:sp>
          <p:nvSpPr>
            <p:cNvPr id="32" name="갈매기형 수장 31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제출</a:t>
              </a:r>
            </a:p>
          </p:txBody>
        </p:sp>
        <p:sp>
          <p:nvSpPr>
            <p:cNvPr id="33" name="갈매기형 수장 32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</a:p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지급</a:t>
              </a:r>
              <a:endParaRPr lang="en-US" altLang="ko-KR" sz="1200" b="1" spc="-30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4" name="갈매기형 수장 33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진행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이수보고서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259632" y="1534622"/>
            <a:ext cx="7579592" cy="4756087"/>
            <a:chOff x="1259632" y="1534622"/>
            <a:chExt cx="7579592" cy="4756087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4756087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501013" y="1988840"/>
              <a:ext cx="7175443" cy="385760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일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주당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학기당 최대근로시간을 초과하여 출근부 입력이 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  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불가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초과한 시간에 대하여 장학금 수령 불가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입력은 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30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분 단위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로만 입력가능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(∵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시급단가 적용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)</a:t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장학생 본인명의의 공인인증서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필요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근로지 담당자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장학생이 작성한 출근부를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매일 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확인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하고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월말에 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대학제출 처리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를 하여야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해당월의 출근부가 인정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   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되어야 대학은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장학금 지급이 가능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대학 및 장학생은 근로지 배정 후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이와 같은 내용을 근로지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담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당자에게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재확인 안내 부탁 드립니다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200" b="1" spc="-300">
                    <a:latin typeface="+mn-ea"/>
                  </a:rPr>
                  <a:t>01</a:t>
                </a:r>
                <a:endParaRPr lang="ko-KR" altLang="en-US" sz="3200" b="1" spc="-30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유의사항</a:t>
              </a: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26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AEA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장학금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국가근로장학금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근로장학관리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출근부관리</a:t>
              </a: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15616" y="2564904"/>
            <a:ext cx="6924137" cy="367240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0" name="직사각형 29"/>
          <p:cNvSpPr/>
          <p:nvPr/>
        </p:nvSpPr>
        <p:spPr>
          <a:xfrm>
            <a:off x="1202223" y="4832597"/>
            <a:ext cx="168536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1" name="타원 30"/>
          <p:cNvSpPr>
            <a:spLocks noChangeArrowheads="1"/>
          </p:cNvSpPr>
          <p:nvPr/>
        </p:nvSpPr>
        <p:spPr>
          <a:xfrm>
            <a:off x="918223" y="4784536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2" name="모서리가 둥근 사각형 설명선 31"/>
          <p:cNvSpPr/>
          <p:nvPr/>
        </p:nvSpPr>
        <p:spPr>
          <a:xfrm>
            <a:off x="321711" y="4210410"/>
            <a:ext cx="1638610" cy="454897"/>
          </a:xfrm>
          <a:prstGeom prst="wedgeRoundRectCallout">
            <a:avLst>
              <a:gd name="adj1" fmla="val 723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b="1">
                <a:latin typeface="+mn-ea"/>
              </a:rPr>
              <a:t>출근부를 입력할</a:t>
            </a:r>
          </a:p>
          <a:p>
            <a:pPr algn="ctr">
              <a:defRPr/>
            </a:pPr>
            <a:r>
              <a:rPr lang="ko-KR" altLang="en-US" sz="900" b="1">
                <a:latin typeface="+mn-ea"/>
              </a:rPr>
              <a:t>근로지를 선택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2222304" y="4840132"/>
            <a:ext cx="2493711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380928" y="4842083"/>
            <a:ext cx="545794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25" name="타원 24"/>
          <p:cNvSpPr>
            <a:spLocks noChangeArrowheads="1"/>
          </p:cNvSpPr>
          <p:nvPr/>
        </p:nvSpPr>
        <p:spPr>
          <a:xfrm>
            <a:off x="7092780" y="477878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23" name="Picture 4" descr="C:\Users\koo-kim-home\Desktop\독수리\hand.pn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 rot="18807330">
            <a:off x="7800929" y="4801278"/>
            <a:ext cx="483966" cy="44351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6" name="직사각형 25"/>
          <p:cNvSpPr/>
          <p:nvPr/>
        </p:nvSpPr>
        <p:spPr>
          <a:xfrm>
            <a:off x="1547664" y="4821018"/>
            <a:ext cx="325088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115616" y="2564904"/>
            <a:ext cx="6924137" cy="1510260"/>
            <a:chOff x="1115616" y="2564904"/>
            <a:chExt cx="6924137" cy="151026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4"/>
            <a:srcRect l="6320" t="19940" r="4800" b="44270"/>
            <a:stretch>
              <a:fillRect/>
            </a:stretch>
          </p:blipFill>
          <p:spPr>
            <a:xfrm>
              <a:off x="1115616" y="2564904"/>
              <a:ext cx="6924137" cy="1510260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5"/>
            <a:srcRect/>
            <a:stretch>
              <a:fillRect/>
            </a:stretch>
          </p:blipFill>
          <p:spPr>
            <a:xfrm>
              <a:off x="2222304" y="3794618"/>
              <a:ext cx="2520280" cy="264870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sp>
        <p:nvSpPr>
          <p:cNvPr id="28" name="직사각형 27"/>
          <p:cNvSpPr/>
          <p:nvPr/>
        </p:nvSpPr>
        <p:spPr>
          <a:xfrm>
            <a:off x="2242397" y="3813850"/>
            <a:ext cx="272719" cy="184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867718" y="3820068"/>
            <a:ext cx="95919" cy="1787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379367" y="3816321"/>
            <a:ext cx="635302" cy="2353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6"/>
          <a:srcRect l="1250" r="3050" b="94240"/>
          <a:stretch>
            <a:fillRect/>
          </a:stretch>
        </p:blipFill>
        <p:spPr>
          <a:xfrm>
            <a:off x="1115616" y="2564904"/>
            <a:ext cx="6924137" cy="25198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27</a:t>
            </a:fld>
            <a:endParaRPr lang="en-US" altLang="en-US"/>
          </a:p>
        </p:txBody>
      </p:sp>
      <p:pic>
        <p:nvPicPr>
          <p:cNvPr id="7171" name="그림 7170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180528" y="2636912"/>
            <a:ext cx="8711952" cy="35962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>
                    <a:solidFill>
                      <a:prstClr val="white"/>
                    </a:solidFill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1" name="직사각형 20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395536" y="2204864"/>
            <a:ext cx="8208912" cy="4045724"/>
            <a:chOff x="395536" y="2204864"/>
            <a:chExt cx="8208912" cy="4045724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395536" y="2204864"/>
              <a:ext cx="6624736" cy="4045724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18" name="직사각형 17"/>
            <p:cNvSpPr/>
            <p:nvPr/>
          </p:nvSpPr>
          <p:spPr>
            <a:xfrm>
              <a:off x="2273364" y="4464703"/>
              <a:ext cx="897852" cy="5886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2" name="타원 21"/>
            <p:cNvSpPr>
              <a:spLocks noChangeArrowheads="1"/>
            </p:cNvSpPr>
            <p:nvPr/>
          </p:nvSpPr>
          <p:spPr>
            <a:xfrm>
              <a:off x="1985216" y="447471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b="1">
                  <a:solidFill>
                    <a:srgbClr val="000000"/>
                  </a:solidFill>
                  <a:latin typeface="+mn-ea"/>
                  <a:ea typeface="+mn-ea"/>
                </a:rPr>
                <a:t>3</a:t>
              </a:r>
              <a:endParaRPr lang="ko-KR" altLang="en-US" b="1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3" name="Picture 4" descr="C:\Users\koo-kim-home\Desktop\독수리\hand.png"/>
            <p:cNvPicPr>
              <a:picLocks noChangeAspect="1" noChangeArrowheads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 rot="18807330">
              <a:off x="2929233" y="4831568"/>
              <a:ext cx="483966" cy="443510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cxnSp>
          <p:nvCxnSpPr>
            <p:cNvPr id="25" name="직선 화살표 연결선 24"/>
            <p:cNvCxnSpPr/>
            <p:nvPr/>
          </p:nvCxnSpPr>
          <p:spPr>
            <a:xfrm flipV="1">
              <a:off x="3171216" y="4344457"/>
              <a:ext cx="956036" cy="452696"/>
            </a:xfrm>
            <a:prstGeom prst="straightConnector1">
              <a:avLst/>
            </a:prstGeom>
            <a:ln w="190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모서리가 둥근 사각형 설명선 25"/>
            <p:cNvSpPr/>
            <p:nvPr/>
          </p:nvSpPr>
          <p:spPr>
            <a:xfrm>
              <a:off x="1360867" y="3815554"/>
              <a:ext cx="1731802" cy="454897"/>
            </a:xfrm>
            <a:prstGeom prst="wedgeRoundRectCallout">
              <a:avLst>
                <a:gd name="adj1" fmla="val 17429"/>
                <a:gd name="adj2" fmla="val 86629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달력에서 근로날짜 클릭하여</a:t>
              </a:r>
            </a:p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근로시간 및 내용 입력</a:t>
              </a:r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4139952" y="2548994"/>
              <a:ext cx="4464496" cy="2848459"/>
              <a:chOff x="771525" y="1181100"/>
              <a:chExt cx="10618046" cy="6280348"/>
            </a:xfrm>
          </p:grpSpPr>
          <p:pic>
            <p:nvPicPr>
              <p:cNvPr id="8195" name="Picture 3"/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/>
              <a:stretch>
                <a:fillRect/>
              </a:stretch>
            </p:blipFill>
            <p:spPr>
              <a:xfrm>
                <a:off x="771525" y="1181100"/>
                <a:ext cx="10618046" cy="628034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  <p:sp>
            <p:nvSpPr>
              <p:cNvPr id="29" name="직사각형 28"/>
              <p:cNvSpPr/>
              <p:nvPr/>
            </p:nvSpPr>
            <p:spPr>
              <a:xfrm>
                <a:off x="1064096" y="2564904"/>
                <a:ext cx="7540352" cy="262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4127252" y="2542535"/>
              <a:ext cx="4477196" cy="2854918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3515876" y="2980256"/>
            <a:ext cx="393827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28</a:t>
            </a:fld>
            <a:endParaRPr lang="en-US" altLang="en-US"/>
          </a:p>
        </p:txBody>
      </p:sp>
      <p:pic>
        <p:nvPicPr>
          <p:cNvPr id="8196" name="그림 8195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179512" y="2060848"/>
            <a:ext cx="8784976" cy="43924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6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 rot="18807330">
            <a:off x="1863793" y="3055700"/>
            <a:ext cx="483966" cy="44351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9" name="직사각형 18"/>
          <p:cNvSpPr>
            <a:spLocks noChangeArrowheads="1"/>
          </p:cNvSpPr>
          <p:nvPr/>
        </p:nvSpPr>
        <p:spPr>
          <a:xfrm>
            <a:off x="1629683" y="3026035"/>
            <a:ext cx="701705" cy="251420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 eaLnBrk="0" hangingPunct="0">
              <a:defRPr/>
            </a:pPr>
            <a:endParaRPr lang="ko-KR" altLang="en-US" sz="1100" b="1">
              <a:solidFill>
                <a:srgbClr val="000000"/>
              </a:solidFill>
              <a:latin typeface="+mn-ea"/>
              <a:ea typeface="+mn-ea"/>
              <a:cs typeface="Arial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4392391" y="4747421"/>
            <a:ext cx="840769" cy="913827"/>
            <a:chOff x="3187868" y="2352328"/>
            <a:chExt cx="705499" cy="761813"/>
          </a:xfrm>
        </p:grpSpPr>
        <p:sp>
          <p:nvSpPr>
            <p:cNvPr id="31" name="직사각형 30"/>
            <p:cNvSpPr>
              <a:spLocks noChangeArrowheads="1"/>
            </p:cNvSpPr>
            <p:nvPr/>
          </p:nvSpPr>
          <p:spPr>
            <a:xfrm>
              <a:off x="3187868" y="2352328"/>
              <a:ext cx="406066" cy="486828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round/>
            </a:ln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9pPr>
            </a:lstStyle>
            <a:p>
              <a:pPr algn="ctr" eaLnBrk="0" hangingPunct="0">
                <a:defRPr/>
              </a:pPr>
              <a:endParaRPr lang="ko-KR" altLang="en-US" sz="1100" b="1">
                <a:solidFill>
                  <a:srgbClr val="000000"/>
                </a:solidFill>
                <a:latin typeface="+mn-ea"/>
                <a:ea typeface="+mn-ea"/>
                <a:cs typeface="Arial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 rot="18807330">
              <a:off x="3458066" y="2678839"/>
              <a:ext cx="403460" cy="467143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sp>
        <p:nvSpPr>
          <p:cNvPr id="38" name="타원 37"/>
          <p:cNvSpPr>
            <a:spLocks noChangeArrowheads="1"/>
          </p:cNvSpPr>
          <p:nvPr/>
        </p:nvSpPr>
        <p:spPr>
          <a:xfrm>
            <a:off x="1496719" y="286246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1" name="타원 40"/>
          <p:cNvSpPr>
            <a:spLocks noChangeArrowheads="1"/>
          </p:cNvSpPr>
          <p:nvPr/>
        </p:nvSpPr>
        <p:spPr>
          <a:xfrm>
            <a:off x="4283110" y="460058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>
          <a:xfrm>
            <a:off x="6682741" y="397803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863362" y="2333654"/>
            <a:ext cx="2254806" cy="358679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0" name="직사각형 39"/>
          <p:cNvSpPr/>
          <p:nvPr/>
        </p:nvSpPr>
        <p:spPr>
          <a:xfrm>
            <a:off x="827584" y="2302117"/>
            <a:ext cx="2290583" cy="3618329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746614" y="3074182"/>
            <a:ext cx="491795" cy="155126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746614" y="2865736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1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pic>
        <p:nvPicPr>
          <p:cNvPr id="44" name="Picture 4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5881111" y="2348880"/>
            <a:ext cx="2155368" cy="355716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1" name="직사각형 50"/>
          <p:cNvSpPr/>
          <p:nvPr/>
        </p:nvSpPr>
        <p:spPr>
          <a:xfrm>
            <a:off x="5860329" y="2348881"/>
            <a:ext cx="2176150" cy="3557160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6626585" y="5785979"/>
            <a:ext cx="1698000" cy="436927"/>
            <a:chOff x="5698160" y="1119954"/>
            <a:chExt cx="2551651" cy="655390"/>
          </a:xfrm>
        </p:grpSpPr>
        <p:sp>
          <p:nvSpPr>
            <p:cNvPr id="53" name="모서리가 둥근 직사각형 52"/>
            <p:cNvSpPr/>
            <p:nvPr/>
          </p:nvSpPr>
          <p:spPr>
            <a:xfrm>
              <a:off x="5698160" y="1229466"/>
              <a:ext cx="2437835" cy="545878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796813" y="1344606"/>
              <a:ext cx="2452998" cy="36933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메인 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&gt;&gt;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장학금 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&gt;&gt;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출근부등록</a:t>
              </a:r>
              <a:endParaRPr lang="ko-KR" altLang="en-US" sz="1000" spc="-100">
                <a:solidFill>
                  <a:schemeClr val="tx1">
                    <a:lumMod val="85000"/>
                    <a:lumOff val="15000"/>
                  </a:schemeClr>
                </a:solidFill>
                <a:latin typeface="한컴 윤고딕 230"/>
                <a:ea typeface="한컴 윤고딕 230"/>
              </a:endParaRPr>
            </a:p>
          </p:txBody>
        </p:sp>
        <p:sp>
          <p:nvSpPr>
            <p:cNvPr id="55" name="이등변 삼각형 54"/>
            <p:cNvSpPr/>
            <p:nvPr/>
          </p:nvSpPr>
          <p:spPr>
            <a:xfrm>
              <a:off x="6079046" y="1119954"/>
              <a:ext cx="118244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56" name="직사각형 55"/>
          <p:cNvSpPr/>
          <p:nvPr/>
        </p:nvSpPr>
        <p:spPr>
          <a:xfrm>
            <a:off x="6775939" y="5251041"/>
            <a:ext cx="348599" cy="520926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6724803" y="503788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3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pic>
        <p:nvPicPr>
          <p:cNvPr id="58" name="Picture 5"/>
          <p:cNvPicPr>
            <a:picLocks noChangeAspect="1" noChangeArrowheads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3358672" y="2348881"/>
            <a:ext cx="2232000" cy="360127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9" name="직사각형 58"/>
          <p:cNvSpPr/>
          <p:nvPr/>
        </p:nvSpPr>
        <p:spPr>
          <a:xfrm flipV="1">
            <a:off x="3590309" y="2720028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0" name="직사각형 59"/>
          <p:cNvSpPr/>
          <p:nvPr/>
        </p:nvSpPr>
        <p:spPr>
          <a:xfrm flipV="1">
            <a:off x="3385111" y="2654776"/>
            <a:ext cx="782503" cy="208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3381679" y="2613968"/>
            <a:ext cx="1357781" cy="25115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n w="9525">
                <a:solidFill>
                  <a:schemeClr val="tx1">
                    <a:alpha val="0"/>
                  </a:schemeClr>
                </a:solidFill>
              </a:ln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3357636" y="2363287"/>
            <a:ext cx="2238178" cy="3557160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3409598" y="241036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2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64" name="그룹 63"/>
          <p:cNvGrpSpPr/>
          <p:nvPr/>
        </p:nvGrpSpPr>
        <p:grpSpPr>
          <a:xfrm>
            <a:off x="1245961" y="2060848"/>
            <a:ext cx="2150654" cy="467039"/>
            <a:chOff x="5688385" y="1219959"/>
            <a:chExt cx="3231872" cy="700559"/>
          </a:xfrm>
        </p:grpSpPr>
        <p:sp>
          <p:nvSpPr>
            <p:cNvPr id="65" name="모서리가 둥근 직사각형 64"/>
            <p:cNvSpPr/>
            <p:nvPr/>
          </p:nvSpPr>
          <p:spPr>
            <a:xfrm>
              <a:off x="5698160" y="1229466"/>
              <a:ext cx="3128293" cy="566886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688385" y="1219959"/>
              <a:ext cx="3231872" cy="6001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플레이스토어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(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아이폰의 경우 앱스토어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)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에서</a:t>
              </a:r>
            </a:p>
            <a:p>
              <a:pPr lvl="0">
                <a:defRPr/>
              </a:pP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‘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한국장학재단 출근부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’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 검색 후 앱 설치</a:t>
              </a:r>
            </a:p>
          </p:txBody>
        </p:sp>
        <p:sp>
          <p:nvSpPr>
            <p:cNvPr id="67" name="이등변 삼각형 66"/>
            <p:cNvSpPr/>
            <p:nvPr/>
          </p:nvSpPr>
          <p:spPr>
            <a:xfrm rot="10800000">
              <a:off x="6079046" y="1818584"/>
              <a:ext cx="118245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29</a:t>
            </a:fld>
            <a:endParaRPr lang="en-US" altLang="en-US"/>
          </a:p>
        </p:txBody>
      </p:sp>
      <p:pic>
        <p:nvPicPr>
          <p:cNvPr id="68" name="그림 6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396552" y="1988840"/>
            <a:ext cx="8423920" cy="44644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3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pic>
        <p:nvPicPr>
          <p:cNvPr id="32" name="Picture 3" descr="C:\Users\p_neo06\Desktop\구세영\화면캡쳐\출근부등록02.PN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563889" y="2366762"/>
            <a:ext cx="2346982" cy="3500986"/>
          </a:xfrm>
          <a:prstGeom prst="rect">
            <a:avLst/>
          </a:prstGeom>
          <a:noFill/>
        </p:spPr>
      </p:pic>
      <p:grpSp>
        <p:nvGrpSpPr>
          <p:cNvPr id="34" name="그룹 33"/>
          <p:cNvGrpSpPr/>
          <p:nvPr/>
        </p:nvGrpSpPr>
        <p:grpSpPr>
          <a:xfrm>
            <a:off x="990723" y="2388780"/>
            <a:ext cx="2357141" cy="3488492"/>
            <a:chOff x="359697" y="1312893"/>
            <a:chExt cx="1850448" cy="2338694"/>
          </a:xfrm>
        </p:grpSpPr>
        <p:sp>
          <p:nvSpPr>
            <p:cNvPr id="36" name="직사각형 35"/>
            <p:cNvSpPr/>
            <p:nvPr/>
          </p:nvSpPr>
          <p:spPr>
            <a:xfrm>
              <a:off x="1065117" y="1835384"/>
              <a:ext cx="491795" cy="155126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7" name="타원 36"/>
            <p:cNvSpPr/>
            <p:nvPr/>
          </p:nvSpPr>
          <p:spPr>
            <a:xfrm>
              <a:off x="956461" y="1766137"/>
              <a:ext cx="169172" cy="167080"/>
            </a:xfrm>
            <a:prstGeom prst="ellipse">
              <a:avLst/>
            </a:prstGeom>
            <a:solidFill>
              <a:srgbClr val="C00000"/>
            </a:solidFill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5586" tIns="27793" rIns="55586" bIns="27793" anchor="ctr"/>
            <a:lstStyle/>
            <a:p>
              <a:pPr algn="ctr">
                <a:defRPr/>
              </a:pPr>
              <a:r>
                <a:rPr lang="en-US" altLang="ko-KR" sz="900">
                  <a:ln w="9525">
                    <a:solidFill>
                      <a:srgbClr val="FF0000">
                        <a:alpha val="0"/>
                      </a:srgbClr>
                    </a:solidFill>
                  </a:ln>
                  <a:latin typeface="Arial"/>
                  <a:cs typeface="Arial"/>
                </a:rPr>
                <a:t>1</a:t>
              </a:r>
              <a:endParaRPr lang="ko-KR" altLang="en-US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endParaRPr>
            </a:p>
          </p:txBody>
        </p:sp>
        <p:pic>
          <p:nvPicPr>
            <p:cNvPr id="38" name="Picture 2" descr="C:\Users\p_neo06\Desktop\구세영\최종메뉴얼\출근부등록.PNG"/>
            <p:cNvPicPr>
              <a:picLocks noChangeAspect="1" noChangeArrowheads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359697" y="1312893"/>
              <a:ext cx="1850448" cy="2338694"/>
            </a:xfrm>
            <a:prstGeom prst="rect">
              <a:avLst/>
            </a:prstGeom>
            <a:noFill/>
          </p:spPr>
        </p:pic>
        <p:sp>
          <p:nvSpPr>
            <p:cNvPr id="39" name="직사각형 38"/>
            <p:cNvSpPr/>
            <p:nvPr/>
          </p:nvSpPr>
          <p:spPr>
            <a:xfrm>
              <a:off x="951616" y="1399388"/>
              <a:ext cx="712799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800">
                  <a:solidFill>
                    <a:schemeClr val="tx1"/>
                  </a:solidFill>
                  <a:latin typeface="맑은 고딕"/>
                  <a:ea typeface="맑은 고딕"/>
                </a:rPr>
                <a:t>출근부 등록</a:t>
              </a: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1121340" y="199565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80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780268" y="1966170"/>
              <a:ext cx="648072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750">
                  <a:solidFill>
                    <a:schemeClr val="tx1"/>
                  </a:solidFill>
                  <a:latin typeface="맑은 고딕"/>
                  <a:ea typeface="맑은 고딕"/>
                </a:rPr>
                <a:t>국가근로장학</a:t>
              </a: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780267" y="2440429"/>
              <a:ext cx="108012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다문화</a:t>
              </a:r>
              <a:r>
                <a:rPr lang="en-US" altLang="ko-KR" sz="700">
                  <a:solidFill>
                    <a:schemeClr val="tx1"/>
                  </a:solidFill>
                  <a:latin typeface="맑은 고딕"/>
                  <a:ea typeface="맑은 고딕"/>
                </a:rPr>
                <a:t>·</a:t>
              </a:r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탈북학생 멘토링</a:t>
              </a: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755550" y="2872379"/>
              <a:ext cx="126488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680">
                  <a:solidFill>
                    <a:schemeClr val="tx1"/>
                  </a:solidFill>
                  <a:latin typeface="맑은 고딕"/>
                  <a:ea typeface="맑은 고딕"/>
                </a:rPr>
                <a:t>대학생 청소년 교육지원사업</a:t>
              </a: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485886" y="168448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600">
                  <a:solidFill>
                    <a:srgbClr val="002060"/>
                  </a:solidFill>
                  <a:latin typeface="맑은 고딕"/>
                  <a:ea typeface="맑은 고딕"/>
                </a:rPr>
                <a:t>나의 출근부</a:t>
              </a:r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996832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6" name="직사각형 45"/>
          <p:cNvSpPr/>
          <p:nvPr/>
        </p:nvSpPr>
        <p:spPr>
          <a:xfrm flipV="1">
            <a:off x="4078535" y="2659076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3616234" y="3673404"/>
            <a:ext cx="2211162" cy="198784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898892" y="4500578"/>
            <a:ext cx="277679" cy="307388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4791473" y="4333498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2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4911766" y="4852244"/>
            <a:ext cx="787395" cy="344790"/>
            <a:chOff x="5674901" y="1191524"/>
            <a:chExt cx="1732500" cy="517185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5698160" y="1300164"/>
              <a:ext cx="1709241" cy="408545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674901" y="1354395"/>
              <a:ext cx="1732500" cy="34624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9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근로 일자 선택</a:t>
              </a:r>
            </a:p>
          </p:txBody>
        </p:sp>
        <p:sp>
          <p:nvSpPr>
            <p:cNvPr id="56" name="이등변 삼각형 55"/>
            <p:cNvSpPr/>
            <p:nvPr/>
          </p:nvSpPr>
          <p:spPr>
            <a:xfrm>
              <a:off x="5782449" y="1191524"/>
              <a:ext cx="118244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57" name="직사각형 56"/>
          <p:cNvSpPr/>
          <p:nvPr/>
        </p:nvSpPr>
        <p:spPr>
          <a:xfrm>
            <a:off x="4073845" y="2698151"/>
            <a:ext cx="1434259" cy="229782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sz="750">
                <a:solidFill>
                  <a:schemeClr val="accent5">
                    <a:lumMod val="75000"/>
                  </a:schemeClr>
                </a:solidFill>
                <a:latin typeface="맑은 고딕"/>
                <a:ea typeface="맑은 고딕"/>
              </a:rPr>
              <a:t>국가근로장학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4379420" y="3341806"/>
            <a:ext cx="208209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ko-KR" sz="700">
                <a:solidFill>
                  <a:schemeClr val="tx1"/>
                </a:solidFill>
                <a:latin typeface="맑은 고딕"/>
                <a:ea typeface="맑은 고딕"/>
              </a:rPr>
              <a:t>20xx</a:t>
            </a:r>
            <a:endParaRPr lang="ko-KR" altLang="en-US" sz="7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808419" y="3333991"/>
            <a:ext cx="205966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ko-KR" sz="600">
                <a:solidFill>
                  <a:schemeClr val="tx1"/>
                </a:solidFill>
                <a:latin typeface="맑은 고딕"/>
                <a:ea typeface="맑은 고딕"/>
              </a:rPr>
              <a:t>x</a:t>
            </a:r>
            <a:endParaRPr lang="ko-KR" altLang="en-US" sz="6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4350311" y="3311777"/>
            <a:ext cx="797753" cy="188059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cxnSp>
        <p:nvCxnSpPr>
          <p:cNvPr id="61" name="직선 연결선 60"/>
          <p:cNvCxnSpPr/>
          <p:nvPr/>
        </p:nvCxnSpPr>
        <p:spPr>
          <a:xfrm>
            <a:off x="3866987" y="2602190"/>
            <a:ext cx="16051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직사각형 61"/>
          <p:cNvSpPr/>
          <p:nvPr/>
        </p:nvSpPr>
        <p:spPr>
          <a:xfrm>
            <a:off x="3873337" y="2366763"/>
            <a:ext cx="1598830" cy="206977"/>
          </a:xfrm>
          <a:prstGeom prst="rect">
            <a:avLst/>
          </a:prstGeom>
          <a:noFill/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851920" y="2386938"/>
            <a:ext cx="1783504" cy="222516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4425992" y="2436997"/>
            <a:ext cx="631626" cy="12087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sz="800">
                <a:solidFill>
                  <a:schemeClr val="tx1"/>
                </a:solidFill>
                <a:latin typeface="맑은 고딕"/>
                <a:ea typeface="맑은 고딕"/>
              </a:rPr>
              <a:t>출근부 등록</a:t>
            </a:r>
          </a:p>
        </p:txBody>
      </p:sp>
      <p:sp>
        <p:nvSpPr>
          <p:cNvPr id="65" name="타원 64"/>
          <p:cNvSpPr/>
          <p:nvPr/>
        </p:nvSpPr>
        <p:spPr>
          <a:xfrm>
            <a:off x="4180002" y="3188253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1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4798159" y="2974390"/>
            <a:ext cx="793807" cy="277726"/>
            <a:chOff x="5495258" y="1232912"/>
            <a:chExt cx="1374115" cy="556630"/>
          </a:xfrm>
        </p:grpSpPr>
        <p:sp>
          <p:nvSpPr>
            <p:cNvPr id="67" name="모서리가 둥근 직사각형 66"/>
            <p:cNvSpPr/>
            <p:nvPr/>
          </p:nvSpPr>
          <p:spPr>
            <a:xfrm>
              <a:off x="5523652" y="1279062"/>
              <a:ext cx="1304501" cy="394312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8" name="이등변 삼각형 67"/>
            <p:cNvSpPr/>
            <p:nvPr/>
          </p:nvSpPr>
          <p:spPr>
            <a:xfrm rot="10800000">
              <a:off x="6182316" y="1687608"/>
              <a:ext cx="118245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495258" y="1232912"/>
              <a:ext cx="1374115" cy="4934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년도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,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월 선택</a:t>
              </a:r>
            </a:p>
          </p:txBody>
        </p:sp>
      </p:grpSp>
      <p:pic>
        <p:nvPicPr>
          <p:cNvPr id="70" name="Picture 3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6113450" y="2348880"/>
            <a:ext cx="2346982" cy="352839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2" name="직사각형 71"/>
          <p:cNvSpPr/>
          <p:nvPr/>
        </p:nvSpPr>
        <p:spPr>
          <a:xfrm>
            <a:off x="6680546" y="2795223"/>
            <a:ext cx="1668215" cy="30227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6910245" y="3228868"/>
            <a:ext cx="1334163" cy="17848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6135542" y="2406647"/>
            <a:ext cx="2277976" cy="2973473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6137780" y="5405716"/>
            <a:ext cx="1135547" cy="42252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6191177" y="5213950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4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3563888" y="2372325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6113450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6705553" y="251779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3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30</a:t>
            </a:fld>
            <a:endParaRPr lang="en-US" altLang="en-US"/>
          </a:p>
        </p:txBody>
      </p:sp>
      <p:pic>
        <p:nvPicPr>
          <p:cNvPr id="80" name="그림 79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252536" y="2023712"/>
            <a:ext cx="8639944" cy="41415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285293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유의사항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이럴 땐 근로를 할 수 없어요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4" name="그룹 73"/>
          <p:cNvGrpSpPr/>
          <p:nvPr/>
        </p:nvGrpSpPr>
        <p:grpSpPr>
          <a:xfrm>
            <a:off x="1327409" y="1844824"/>
            <a:ext cx="6556959" cy="4680520"/>
            <a:chOff x="1327409" y="1772816"/>
            <a:chExt cx="6556959" cy="4680520"/>
          </a:xfrm>
        </p:grpSpPr>
        <p:grpSp>
          <p:nvGrpSpPr>
            <p:cNvPr id="66" name="그룹 65"/>
            <p:cNvGrpSpPr/>
            <p:nvPr/>
          </p:nvGrpSpPr>
          <p:grpSpPr>
            <a:xfrm>
              <a:off x="1327409" y="1772816"/>
              <a:ext cx="3244591" cy="2324754"/>
              <a:chOff x="1327409" y="1772816"/>
              <a:chExt cx="3244591" cy="2324754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1432223" y="3449498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국가근로장학 세부사업</a:t>
                </a:r>
                <a:endParaRPr lang="en-US" altLang="ko-KR" sz="1700" b="1" dirty="0" smtClean="0">
                  <a:latin typeface="+mn-ea"/>
                </a:endParaRPr>
              </a:p>
              <a:p>
                <a:pPr algn="ctr"/>
                <a:r>
                  <a:rPr lang="ko-KR" altLang="en-US" sz="1700" b="1" dirty="0" smtClean="0">
                    <a:latin typeface="+mn-ea"/>
                  </a:rPr>
                  <a:t>동시참여불가</a:t>
                </a:r>
                <a:endParaRPr lang="ko-KR" altLang="en-US" sz="1700" b="1" dirty="0">
                  <a:latin typeface="+mn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6200000">
                <a:off x="2540454" y="2820679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11" name="타원 10"/>
              <p:cNvSpPr/>
              <p:nvPr/>
            </p:nvSpPr>
            <p:spPr>
              <a:xfrm>
                <a:off x="2688816" y="2381550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grpSp>
            <p:nvGrpSpPr>
              <p:cNvPr id="50" name="그룹 49"/>
              <p:cNvGrpSpPr/>
              <p:nvPr/>
            </p:nvGrpSpPr>
            <p:grpSpPr>
              <a:xfrm>
                <a:off x="1904865" y="1772816"/>
                <a:ext cx="2093495" cy="1089931"/>
                <a:chOff x="1012194" y="2068780"/>
                <a:chExt cx="2093495" cy="1089931"/>
              </a:xfrm>
            </p:grpSpPr>
            <p:grpSp>
              <p:nvGrpSpPr>
                <p:cNvPr id="13" name="그룹 12"/>
                <p:cNvGrpSpPr/>
                <p:nvPr/>
              </p:nvGrpSpPr>
              <p:grpSpPr>
                <a:xfrm>
                  <a:off x="1012194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36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39" name="타원 38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0" name="그룹 39"/>
                <p:cNvGrpSpPr/>
                <p:nvPr/>
              </p:nvGrpSpPr>
              <p:grpSpPr>
                <a:xfrm>
                  <a:off x="1673556" y="2068780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1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2" name="타원 41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3" name="그룹 42"/>
                <p:cNvGrpSpPr/>
                <p:nvPr/>
              </p:nvGrpSpPr>
              <p:grpSpPr>
                <a:xfrm>
                  <a:off x="2366809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4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5" name="타원 44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</p:grpSp>
          <p:sp>
            <p:nvSpPr>
              <p:cNvPr id="48" name="TextBox 47"/>
              <p:cNvSpPr txBox="1"/>
              <p:nvPr/>
            </p:nvSpPr>
            <p:spPr>
              <a:xfrm>
                <a:off x="2014250" y="1844824"/>
                <a:ext cx="179392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국가근로장학사업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327409" y="2256146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다문화학생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err="1" smtClean="0">
                    <a:latin typeface="+mn-ea"/>
                  </a:rPr>
                  <a:t>멘토링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2778079" y="2257708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대학생청소년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atin typeface="+mn-ea"/>
                  </a:rPr>
                  <a:t>교육지원사업</a:t>
                </a:r>
                <a:endParaRPr lang="ko-KR" altLang="en-US" sz="1400" b="1" dirty="0">
                  <a:latin typeface="+mn-ea"/>
                </a:endParaRPr>
              </a:p>
            </p:txBody>
          </p:sp>
        </p:grpSp>
        <p:grpSp>
          <p:nvGrpSpPr>
            <p:cNvPr id="65" name="그룹 64"/>
            <p:cNvGrpSpPr/>
            <p:nvPr/>
          </p:nvGrpSpPr>
          <p:grpSpPr>
            <a:xfrm>
              <a:off x="1411903" y="4365104"/>
              <a:ext cx="2880320" cy="2024465"/>
              <a:chOff x="1432223" y="4428871"/>
              <a:chExt cx="2880320" cy="2024465"/>
            </a:xfrm>
          </p:grpSpPr>
          <p:sp>
            <p:nvSpPr>
              <p:cNvPr id="57" name="순서도: 지연 56"/>
              <p:cNvSpPr/>
              <p:nvPr/>
            </p:nvSpPr>
            <p:spPr>
              <a:xfrm rot="16200000">
                <a:off x="2546317" y="5175494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8" name="타원 57"/>
              <p:cNvSpPr/>
              <p:nvPr/>
            </p:nvSpPr>
            <p:spPr>
              <a:xfrm>
                <a:off x="2694679" y="4729384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pic>
            <p:nvPicPr>
              <p:cNvPr id="5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634425" y="4428871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0" name="모서리가 둥근 직사각형 59"/>
              <p:cNvSpPr/>
              <p:nvPr/>
            </p:nvSpPr>
            <p:spPr>
              <a:xfrm>
                <a:off x="1432223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학적 상태가 </a:t>
                </a:r>
                <a:r>
                  <a:rPr lang="en-US" altLang="ko-KR" sz="1700" b="1" spc="-150" dirty="0" smtClean="0">
                    <a:latin typeface="+mn-ea"/>
                  </a:rPr>
                  <a:t>‘</a:t>
                </a:r>
                <a:r>
                  <a:rPr lang="ko-KR" altLang="en-US" sz="1700" b="1" spc="-150" dirty="0" smtClean="0">
                    <a:latin typeface="+mn-ea"/>
                  </a:rPr>
                  <a:t>재학</a:t>
                </a:r>
                <a:r>
                  <a:rPr lang="en-US" altLang="ko-KR" sz="1700" b="1" spc="-150" dirty="0" smtClean="0">
                    <a:latin typeface="+mn-ea"/>
                  </a:rPr>
                  <a:t>’</a:t>
                </a:r>
                <a:r>
                  <a:rPr lang="ko-KR" altLang="en-US" sz="1700" b="1" spc="-150" dirty="0" smtClean="0">
                    <a:latin typeface="+mn-ea"/>
                  </a:rPr>
                  <a:t>에서</a:t>
                </a:r>
                <a:endParaRPr lang="en-US" altLang="ko-KR" sz="1700" b="1" spc="-150" dirty="0" smtClean="0">
                  <a:latin typeface="+mn-ea"/>
                </a:endParaRPr>
              </a:p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휴학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자퇴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졸업 등으로 변동</a:t>
                </a:r>
                <a:endParaRPr lang="ko-KR" altLang="en-US" sz="1700" b="1" spc="-150" dirty="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5004048" y="4729774"/>
              <a:ext cx="2880320" cy="1723562"/>
              <a:chOff x="5004048" y="4729774"/>
              <a:chExt cx="2880320" cy="1723562"/>
            </a:xfrm>
          </p:grpSpPr>
          <p:sp>
            <p:nvSpPr>
              <p:cNvPr id="61" name="순서도: 지연 60"/>
              <p:cNvSpPr/>
              <p:nvPr/>
            </p:nvSpPr>
            <p:spPr>
              <a:xfrm rot="16200000">
                <a:off x="6095406" y="5175884"/>
                <a:ext cx="690540" cy="568999"/>
              </a:xfrm>
              <a:prstGeom prst="flowChartDelay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2" name="타원 61"/>
              <p:cNvSpPr/>
              <p:nvPr/>
            </p:nvSpPr>
            <p:spPr>
              <a:xfrm>
                <a:off x="6243768" y="4729774"/>
                <a:ext cx="405869" cy="395854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4" name="모서리가 둥근 직사각형 63"/>
              <p:cNvSpPr/>
              <p:nvPr/>
            </p:nvSpPr>
            <p:spPr>
              <a:xfrm>
                <a:off x="5004048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부정근로</a:t>
                </a:r>
                <a:r>
                  <a:rPr lang="en-US" altLang="ko-KR" sz="1700" b="1" dirty="0" smtClean="0">
                    <a:latin typeface="+mn-ea"/>
                  </a:rPr>
                  <a:t>(</a:t>
                </a:r>
                <a:r>
                  <a:rPr lang="ko-KR" altLang="en-US" sz="1700" b="1" dirty="0" smtClean="0">
                    <a:latin typeface="+mn-ea"/>
                  </a:rPr>
                  <a:t>허위</a:t>
                </a:r>
                <a:r>
                  <a:rPr lang="en-US" altLang="ko-KR" sz="1700" b="1" dirty="0" smtClean="0">
                    <a:latin typeface="+mn-ea"/>
                  </a:rPr>
                  <a:t>/</a:t>
                </a:r>
                <a:r>
                  <a:rPr lang="ko-KR" altLang="en-US" sz="1700" b="1" dirty="0" smtClean="0">
                    <a:latin typeface="+mn-ea"/>
                  </a:rPr>
                  <a:t>대체</a:t>
                </a:r>
                <a:r>
                  <a:rPr lang="en-US" altLang="ko-KR" sz="1700" b="1" dirty="0" smtClean="0">
                    <a:latin typeface="+mn-ea"/>
                  </a:rPr>
                  <a:t>/</a:t>
                </a:r>
                <a:r>
                  <a:rPr lang="ko-KR" altLang="en-US" sz="1700" b="1" dirty="0" smtClean="0">
                    <a:latin typeface="+mn-ea"/>
                  </a:rPr>
                  <a:t>대리</a:t>
                </a:r>
                <a:r>
                  <a:rPr lang="en-US" altLang="ko-KR" sz="1700" b="1" dirty="0" smtClean="0">
                    <a:latin typeface="+mn-ea"/>
                  </a:rPr>
                  <a:t>)</a:t>
                </a:r>
                <a:endParaRPr lang="ko-KR" altLang="en-US" sz="1700" b="1" dirty="0">
                  <a:latin typeface="+mn-ea"/>
                </a:endParaRPr>
              </a:p>
            </p:txBody>
          </p:sp>
        </p:grpSp>
        <p:grpSp>
          <p:nvGrpSpPr>
            <p:cNvPr id="67" name="그룹 66"/>
            <p:cNvGrpSpPr/>
            <p:nvPr/>
          </p:nvGrpSpPr>
          <p:grpSpPr>
            <a:xfrm>
              <a:off x="5047278" y="1772816"/>
              <a:ext cx="2786796" cy="2328691"/>
              <a:chOff x="5047278" y="1772816"/>
              <a:chExt cx="2786796" cy="2328691"/>
            </a:xfrm>
          </p:grpSpPr>
          <p:sp>
            <p:nvSpPr>
              <p:cNvPr id="54" name="직사각형 53"/>
              <p:cNvSpPr/>
              <p:nvPr/>
            </p:nvSpPr>
            <p:spPr>
              <a:xfrm>
                <a:off x="5389984" y="1772816"/>
                <a:ext cx="2134344" cy="1482584"/>
              </a:xfrm>
              <a:prstGeom prst="rect">
                <a:avLst/>
              </a:prstGeom>
              <a:solidFill>
                <a:srgbClr val="6E57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6" name="직사각형 55"/>
              <p:cNvSpPr/>
              <p:nvPr/>
            </p:nvSpPr>
            <p:spPr>
              <a:xfrm>
                <a:off x="5529015" y="1894933"/>
                <a:ext cx="1868488" cy="1230542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9" name="순서도: 지연 68"/>
              <p:cNvSpPr/>
              <p:nvPr/>
            </p:nvSpPr>
            <p:spPr>
              <a:xfrm rot="16200000">
                <a:off x="5755686" y="2823665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0" name="타원 69"/>
              <p:cNvSpPr/>
              <p:nvPr/>
            </p:nvSpPr>
            <p:spPr>
              <a:xfrm>
                <a:off x="5904048" y="2377555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2" name="모서리가 둥근 직사각형 71"/>
              <p:cNvSpPr/>
              <p:nvPr/>
            </p:nvSpPr>
            <p:spPr>
              <a:xfrm>
                <a:off x="5047278" y="3453435"/>
                <a:ext cx="2786796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수업</a:t>
                </a:r>
                <a:r>
                  <a:rPr lang="en-US" altLang="ko-KR" sz="1700" b="1" spc="-150" dirty="0" smtClean="0"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latin typeface="+mn-ea"/>
                  </a:rPr>
                  <a:t>현장실습시간 및</a:t>
                </a:r>
                <a:r>
                  <a:rPr lang="en-US" altLang="ko-KR" sz="1700" b="1" spc="-150" dirty="0" smtClean="0">
                    <a:latin typeface="+mn-ea"/>
                  </a:rPr>
                  <a:t/>
                </a:r>
                <a:br>
                  <a:rPr lang="en-US" altLang="ko-KR" sz="1700" b="1" spc="-150" dirty="0" smtClean="0">
                    <a:latin typeface="+mn-ea"/>
                  </a:rPr>
                </a:br>
                <a:r>
                  <a:rPr lang="ko-KR" altLang="en-US" sz="1700" b="1" spc="-15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+mn-ea"/>
                  </a:rPr>
                  <a:t>일시적 공강</a:t>
                </a:r>
                <a:r>
                  <a:rPr lang="en-US" altLang="ko-KR" sz="1700" b="1" spc="-15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+mn-ea"/>
                  </a:rPr>
                  <a:t>휴강 </a:t>
                </a:r>
                <a:r>
                  <a:rPr lang="ko-KR" altLang="en-US" sz="1700" b="1" spc="-150" dirty="0" smtClean="0">
                    <a:latin typeface="+mn-ea"/>
                  </a:rPr>
                  <a:t>근로 불가</a:t>
                </a:r>
                <a:endParaRPr lang="ko-KR" altLang="en-US" sz="1700" b="1" spc="-150" dirty="0">
                  <a:latin typeface="+mn-ea"/>
                </a:endParaRPr>
              </a:p>
            </p:txBody>
          </p:sp>
          <p:pic>
            <p:nvPicPr>
              <p:cNvPr id="53" name="Picture 2" descr="C:\Users\pc\AppData\Local\Microsoft\Windows\Temporary Internet Files\Content.IE5\LXEX2WDT\MC900429563[1].wmf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75576" y="2780928"/>
                <a:ext cx="872787" cy="6376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172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07504" y="2060848"/>
            <a:ext cx="8432948" cy="3807924"/>
            <a:chOff x="107950" y="2060848"/>
            <a:chExt cx="8432948" cy="3807924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740798" y="2060848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107950" y="2124356"/>
              <a:ext cx="5112122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4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국가근로장학생 기본예절</a:t>
              </a:r>
              <a:endParaRPr lang="ko-KR" altLang="en-US" sz="24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5166735" y="2240506"/>
              <a:ext cx="2646071" cy="629022"/>
            </a:xfrm>
            <a:prstGeom prst="wedgeRoundRectCallout">
              <a:avLst>
                <a:gd name="adj1" fmla="val 55608"/>
                <a:gd name="adj2" fmla="val 26942"/>
                <a:gd name="adj3" fmla="val 16667"/>
              </a:avLst>
            </a:prstGeom>
            <a:solidFill>
              <a:srgbClr val="92D05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근로장학생은 대학의 얼굴 </a:t>
              </a:r>
              <a: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  <a:t>! </a:t>
              </a:r>
              <a:b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지킬 건 지켜요</a:t>
              </a:r>
              <a:endParaRPr lang="ko-KR" altLang="en-US" sz="16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297082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출근시간 전에 일찍 도착하여 하루 일과 계획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7" name="직사각형 96"/>
            <p:cNvSpPr/>
            <p:nvPr/>
          </p:nvSpPr>
          <p:spPr>
            <a:xfrm>
              <a:off x="834830" y="3453225"/>
              <a:ext cx="7337569" cy="48232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사무실에 들어가면 직원들에게 친절히 인사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9" name="직사각형 98"/>
            <p:cNvSpPr/>
            <p:nvPr/>
          </p:nvSpPr>
          <p:spPr>
            <a:xfrm>
              <a:off x="834830" y="393554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개인적인 전화나 잡담을 삼가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0" name="직사각형 99"/>
            <p:cNvSpPr/>
            <p:nvPr/>
          </p:nvSpPr>
          <p:spPr>
            <a:xfrm>
              <a:off x="853744" y="44215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회사의 규정을 준수하여 단정하고 예의 바른 업무태도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1" name="직사각형 100"/>
            <p:cNvSpPr/>
            <p:nvPr/>
          </p:nvSpPr>
          <p:spPr>
            <a:xfrm>
              <a:off x="820835" y="4903972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근무시간 중에는 업무 외의 행동 지양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2" name="직사각형 101"/>
            <p:cNvSpPr/>
            <p:nvPr/>
          </p:nvSpPr>
          <p:spPr>
            <a:xfrm>
              <a:off x="820834" y="53863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주변을 깨끗이 정돈하고 간단한 인사 후 퇴근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458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3567697"/>
            <a:chOff x="683568" y="2204864"/>
            <a:chExt cx="7488831" cy="3567697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월별 출근부 제출 안내</a:t>
              </a:r>
              <a:endParaRPr lang="ko-KR" altLang="en-US" sz="28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근로지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알려주세요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4841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근로장학생이 한달 동안 작성한 출근부를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월말에 기관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근로지 담당자가 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“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대학제출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해주어야 함</a:t>
              </a:r>
              <a:endPara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출근부 제출 이후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해당월의 출근부가 인정되어 장학금 지급이 가능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820835" y="4890838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rgbClr val="FF0000"/>
                  </a:solidFill>
                  <a:latin typeface="+mn-ea"/>
                </a:rPr>
                <a:t>기관의 월별 출근부 제출이 늦어지면</a:t>
              </a:r>
              <a:r>
                <a:rPr lang="en-US" altLang="ko-KR" sz="1700" b="1" dirty="0" smtClean="0">
                  <a:solidFill>
                    <a:srgbClr val="FF0000"/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rgbClr val="FF0000"/>
                  </a:solidFill>
                  <a:latin typeface="+mn-ea"/>
                </a:rPr>
                <a:t>전체 장학금 지급 일정이 늦어지므로 </a:t>
              </a:r>
              <a:endParaRPr lang="en-US" altLang="ko-KR" sz="1700" b="1" dirty="0" smtClean="0">
                <a:solidFill>
                  <a:srgbClr val="FF0000"/>
                </a:solidFill>
                <a:latin typeface="+mn-ea"/>
              </a:endParaRPr>
            </a:p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기관 방문 시 꼭 안내 부탁 드립니다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36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7921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7146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해외여행 및 군복무 계획된 일정이 있을 때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!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 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2682948"/>
            <a:chOff x="683568" y="2204864"/>
            <a:chExt cx="7488831" cy="2682948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5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해외여행 등으로 근로를 잠시 중단하게 </a:t>
              </a:r>
              <a:r>
                <a:rPr lang="ko-KR" altLang="en-US" sz="2500" b="1" dirty="0" err="1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될때</a:t>
              </a:r>
              <a:endParaRPr lang="ko-KR" altLang="en-US" sz="25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대학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말씀해주세요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9206"/>
              <a:ext cx="7337569" cy="87299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한국장학재단 홈페이지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국가근로장학금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근로장학관리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</a:p>
            <a:p>
              <a:pPr algn="ctr"/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근로중지 사전신고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해외여행 등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)”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사전에 근로기관과 협의 및 대학 담당자에게 근로중지 안내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</a:t>
              </a:r>
            </a:p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근로중지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사전신고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내역은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대학 담당자의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승인 필요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834831" y="4860263"/>
            <a:ext cx="7337569" cy="8729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대학 담당선생님의 안내에 따라 증빙서류 제출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전자항공권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·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탑승권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)</a:t>
            </a:r>
          </a:p>
          <a:p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    *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이름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날짜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출도착시간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 명확하게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보여야함</a:t>
            </a:r>
            <a:endParaRPr lang="en-US" altLang="ko-KR" sz="17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    *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증빙서류 미제출시 추후 부정근로 추정대상자로 소명요청 예정 </a:t>
            </a:r>
            <a:endParaRPr lang="en-US" altLang="ko-KR" sz="1700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001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7921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7146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근로기관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(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근로지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)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와 가족관계일 경우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!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78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30360"/>
          <a:stretch/>
        </p:blipFill>
        <p:spPr bwMode="auto">
          <a:xfrm flipH="1">
            <a:off x="7358304" y="2204864"/>
            <a:ext cx="800100" cy="98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모서리가 둥근 직사각형 54"/>
          <p:cNvSpPr/>
          <p:nvPr/>
        </p:nvSpPr>
        <p:spPr>
          <a:xfrm>
            <a:off x="179512" y="2268372"/>
            <a:ext cx="4904561" cy="751892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근로기관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(</a:t>
            </a:r>
            <a:r>
              <a:rPr lang="ko-KR" altLang="en-US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근로지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) </a:t>
            </a:r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관리자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(</a:t>
            </a:r>
            <a:r>
              <a:rPr lang="ko-KR" altLang="en-US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담당자</a:t>
            </a:r>
            <a:r>
              <a:rPr lang="en-US" altLang="ko-KR" sz="20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)</a:t>
            </a:r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와 가족관계일 때</a:t>
            </a:r>
            <a:endParaRPr lang="ko-KR" altLang="en-US" sz="2300" b="1" dirty="0">
              <a:solidFill>
                <a:srgbClr val="0E6B90"/>
              </a:solidFill>
              <a:effectLst>
                <a:reflection blurRad="6350" stA="55000" endA="300" endPos="45500" dir="5400000" sy="-100000" algn="bl" rotWithShape="0"/>
              </a:effectLst>
              <a:latin typeface="+mn-ea"/>
            </a:endParaRPr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4860032" y="2384522"/>
            <a:ext cx="2268029" cy="629022"/>
          </a:xfrm>
          <a:prstGeom prst="wedgeRoundRectCallout">
            <a:avLst>
              <a:gd name="adj1" fmla="val 59928"/>
              <a:gd name="adj2" fmla="val -315"/>
              <a:gd name="adj3" fmla="val 16667"/>
            </a:avLst>
          </a:prstGeom>
          <a:solidFill>
            <a:srgbClr val="FFC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spc="-150" dirty="0" smtClean="0">
                <a:solidFill>
                  <a:srgbClr val="0E6B90"/>
                </a:solidFill>
                <a:latin typeface="+mn-ea"/>
              </a:rPr>
              <a:t>대학 담당선생님께</a:t>
            </a:r>
            <a: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  <a:t/>
            </a:r>
            <a:b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</a:br>
            <a:r>
              <a:rPr lang="ko-KR" altLang="en-US" sz="1700" b="1" spc="-150" dirty="0" smtClean="0">
                <a:solidFill>
                  <a:srgbClr val="0E6B90"/>
                </a:solidFill>
                <a:latin typeface="+mn-ea"/>
              </a:rPr>
              <a:t>말씀해주세요</a:t>
            </a:r>
            <a: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  <a:t>!</a:t>
            </a:r>
            <a:endParaRPr lang="ko-KR" altLang="en-US" sz="1700" b="1" spc="-15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834830" y="3460594"/>
            <a:ext cx="7337569" cy="87299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장학생은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매칭되거나 </a:t>
            </a:r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매칭될 가능성이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있는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근로기관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또는 근로지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관리자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또는 담당자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와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가족관계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배우자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직계혈족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4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촌 이내의 방계혈족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인 경우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834830" y="4347477"/>
            <a:ext cx="7337569" cy="881723"/>
          </a:xfrm>
          <a:prstGeom prst="rect">
            <a:avLst/>
          </a:prstGeom>
          <a:noFill/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소속대학 </a:t>
            </a:r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장학담당자에게 안내</a:t>
            </a:r>
            <a:endParaRPr lang="en-US" altLang="ko-KR" sz="17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1095121" y="5163494"/>
            <a:ext cx="1404379" cy="1321608"/>
            <a:chOff x="1271540" y="5370791"/>
            <a:chExt cx="1360618" cy="1369925"/>
          </a:xfrm>
        </p:grpSpPr>
        <p:sp>
          <p:nvSpPr>
            <p:cNvPr id="41" name="타원 40"/>
            <p:cNvSpPr/>
            <p:nvPr/>
          </p:nvSpPr>
          <p:spPr>
            <a:xfrm>
              <a:off x="1271540" y="5370791"/>
              <a:ext cx="1360618" cy="1369925"/>
            </a:xfrm>
            <a:prstGeom prst="ellipse">
              <a:avLst/>
            </a:prstGeom>
            <a:solidFill>
              <a:srgbClr val="EDF7C1"/>
            </a:solidFill>
            <a:ln w="28575">
              <a:noFill/>
              <a:prstDash val="solid"/>
            </a:ln>
            <a:effectLst>
              <a:outerShdw blurRad="381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545570" y="5825439"/>
              <a:ext cx="812557" cy="4147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장학생</a:t>
              </a:r>
              <a:endParaRPr lang="ko-KR" altLang="en-US" sz="20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4154457" y="5678104"/>
            <a:ext cx="18473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ko-KR" altLang="en-US" sz="1300" spc="-100" dirty="0">
              <a:ln w="6350">
                <a:solidFill>
                  <a:srgbClr val="0E6B90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3742829" y="5201864"/>
            <a:ext cx="1521570" cy="1323480"/>
            <a:chOff x="4438218" y="5496874"/>
            <a:chExt cx="1461308" cy="1370075"/>
          </a:xfrm>
        </p:grpSpPr>
        <p:sp>
          <p:nvSpPr>
            <p:cNvPr id="45" name="타원 44"/>
            <p:cNvSpPr/>
            <p:nvPr/>
          </p:nvSpPr>
          <p:spPr>
            <a:xfrm>
              <a:off x="4496336" y="5496874"/>
              <a:ext cx="1360618" cy="1370075"/>
            </a:xfrm>
            <a:prstGeom prst="ellipse">
              <a:avLst/>
            </a:prstGeom>
            <a:solidFill>
              <a:srgbClr val="FFF1C5"/>
            </a:solidFill>
            <a:ln w="28575">
              <a:noFill/>
              <a:prstDash val="solid"/>
            </a:ln>
            <a:effectLst>
              <a:outerShdw blurRad="381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438218" y="5815507"/>
              <a:ext cx="1461308" cy="7328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근로기관</a:t>
              </a:r>
              <a:endParaRPr lang="en-US" altLang="ko-KR" sz="2000" spc="-100" dirty="0" smtClean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  <a:p>
              <a:pPr algn="ctr"/>
              <a:r>
                <a:rPr lang="en-US" altLang="ko-KR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(</a:t>
              </a:r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또는 근로지</a:t>
              </a:r>
              <a:r>
                <a:rPr lang="en-US" altLang="ko-KR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)</a:t>
              </a:r>
              <a:endParaRPr lang="ko-KR" altLang="en-US" sz="20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</p:grpSp>
      <p:sp>
        <p:nvSpPr>
          <p:cNvPr id="47" name="모서리가 둥근 직사각형 46"/>
          <p:cNvSpPr/>
          <p:nvPr/>
        </p:nvSpPr>
        <p:spPr>
          <a:xfrm>
            <a:off x="5632952" y="5373216"/>
            <a:ext cx="2106598" cy="963849"/>
          </a:xfrm>
          <a:prstGeom prst="roundRect">
            <a:avLst>
              <a:gd name="adj" fmla="val 10997"/>
            </a:avLst>
          </a:prstGeom>
          <a:solidFill>
            <a:schemeClr val="accent1">
              <a:lumMod val="60000"/>
              <a:lumOff val="40000"/>
              <a:alpha val="8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25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이해관계일 경우</a:t>
            </a:r>
            <a:endParaRPr lang="en-US" altLang="ko-KR" sz="2500" spc="-100" dirty="0">
              <a:ln w="6350">
                <a:solidFill>
                  <a:srgbClr val="0E6B90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2500" b="1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rgbClr val="FF000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근로 불가</a:t>
            </a:r>
          </a:p>
        </p:txBody>
      </p:sp>
      <p:grpSp>
        <p:nvGrpSpPr>
          <p:cNvPr id="48" name="그룹 47"/>
          <p:cNvGrpSpPr/>
          <p:nvPr/>
        </p:nvGrpSpPr>
        <p:grpSpPr>
          <a:xfrm>
            <a:off x="2622485" y="5792644"/>
            <a:ext cx="1020752" cy="245463"/>
            <a:chOff x="1638033" y="3139883"/>
            <a:chExt cx="614321" cy="245463"/>
          </a:xfrm>
        </p:grpSpPr>
        <p:sp>
          <p:nvSpPr>
            <p:cNvPr id="50" name="오른쪽 화살표 49"/>
            <p:cNvSpPr/>
            <p:nvPr/>
          </p:nvSpPr>
          <p:spPr>
            <a:xfrm>
              <a:off x="1746300" y="3142483"/>
              <a:ext cx="506054" cy="238469"/>
            </a:xfrm>
            <a:prstGeom prst="rightArrow">
              <a:avLst>
                <a:gd name="adj1" fmla="val 50000"/>
                <a:gd name="adj2" fmla="val 51891"/>
              </a:avLst>
            </a:prstGeom>
            <a:solidFill>
              <a:schemeClr val="tx1">
                <a:lumMod val="50000"/>
                <a:lumOff val="5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51" name="오른쪽 화살표 50"/>
            <p:cNvSpPr/>
            <p:nvPr/>
          </p:nvSpPr>
          <p:spPr>
            <a:xfrm flipH="1">
              <a:off x="1638033" y="3139883"/>
              <a:ext cx="540311" cy="245463"/>
            </a:xfrm>
            <a:prstGeom prst="rightArrow">
              <a:avLst>
                <a:gd name="adj1" fmla="val 50000"/>
                <a:gd name="adj2" fmla="val 51891"/>
              </a:avLst>
            </a:prstGeom>
            <a:solidFill>
              <a:schemeClr val="tx1">
                <a:lumMod val="50000"/>
                <a:lumOff val="5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sp>
        <p:nvSpPr>
          <p:cNvPr id="52" name="직사각형 51"/>
          <p:cNvSpPr/>
          <p:nvPr/>
        </p:nvSpPr>
        <p:spPr>
          <a:xfrm rot="2652671">
            <a:off x="2771471" y="5858926"/>
            <a:ext cx="740183" cy="169385"/>
          </a:xfrm>
          <a:prstGeom prst="rect">
            <a:avLst/>
          </a:prstGeom>
          <a:solidFill>
            <a:srgbClr val="CC0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 rot="18686547">
            <a:off x="2766252" y="5848288"/>
            <a:ext cx="733219" cy="169385"/>
          </a:xfrm>
          <a:prstGeom prst="rect">
            <a:avLst/>
          </a:prstGeom>
          <a:solidFill>
            <a:srgbClr val="CC0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59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26" name="순서도: 대체 처리 2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28" name="순서도: 병합 27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부정근로란 </a:t>
            </a:r>
            <a:r>
              <a:rPr lang="en-US" altLang="ko-KR" sz="3200" b="1" spc="-300" dirty="0" smtClean="0">
                <a:solidFill>
                  <a:srgbClr val="0E6B90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1439652" y="2204864"/>
            <a:ext cx="6804756" cy="3510439"/>
            <a:chOff x="1439652" y="2204864"/>
            <a:chExt cx="6804756" cy="3510439"/>
          </a:xfrm>
        </p:grpSpPr>
        <p:sp>
          <p:nvSpPr>
            <p:cNvPr id="20" name="순서도: 대체 처리 19"/>
            <p:cNvSpPr/>
            <p:nvPr/>
          </p:nvSpPr>
          <p:spPr>
            <a:xfrm>
              <a:off x="1439652" y="2204864"/>
              <a:ext cx="6804756" cy="1296144"/>
            </a:xfrm>
            <a:prstGeom prst="flowChartAlternateProcess">
              <a:avLst/>
            </a:prstGeom>
            <a:noFill/>
            <a:ln w="28575">
              <a:solidFill>
                <a:srgbClr val="0E6B9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출근부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입력 시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장학생 본인이 실제로 근로한</a:t>
              </a:r>
              <a:endParaRPr lang="en-US" altLang="ko-KR" sz="24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날짜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및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시간과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다르게 </a:t>
              </a:r>
              <a:r>
                <a:rPr lang="ko-KR" altLang="en-US" sz="2400" b="1" spc="-300" dirty="0">
                  <a:solidFill>
                    <a:srgbClr val="0F749D"/>
                  </a:solidFill>
                  <a:latin typeface="+mn-ea"/>
                </a:rPr>
                <a:t>허위로 입력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한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경우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  <p:grpSp>
          <p:nvGrpSpPr>
            <p:cNvPr id="7" name="그룹 6"/>
            <p:cNvGrpSpPr/>
            <p:nvPr/>
          </p:nvGrpSpPr>
          <p:grpSpPr>
            <a:xfrm>
              <a:off x="6967065" y="4221088"/>
              <a:ext cx="1224943" cy="1494215"/>
              <a:chOff x="6661838" y="4365104"/>
              <a:chExt cx="1640410" cy="1656184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661838" y="4365104"/>
                <a:ext cx="1640410" cy="16561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" name="직사각형 5"/>
              <p:cNvSpPr/>
              <p:nvPr/>
            </p:nvSpPr>
            <p:spPr>
              <a:xfrm>
                <a:off x="6948264" y="4509120"/>
                <a:ext cx="432048" cy="21602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1979712" y="4342648"/>
              <a:ext cx="4439186" cy="1372655"/>
              <a:chOff x="1979712" y="4342648"/>
              <a:chExt cx="4439186" cy="1372655"/>
            </a:xfrm>
          </p:grpSpPr>
          <p:sp>
            <p:nvSpPr>
              <p:cNvPr id="30" name="타원 29"/>
              <p:cNvSpPr/>
              <p:nvPr/>
            </p:nvSpPr>
            <p:spPr>
              <a:xfrm>
                <a:off x="1979712" y="4342648"/>
                <a:ext cx="1351302" cy="1372655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허위근로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3555428" y="4342648"/>
                <a:ext cx="1351302" cy="1372655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대체근로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2" name="타원 31"/>
              <p:cNvSpPr/>
              <p:nvPr/>
            </p:nvSpPr>
            <p:spPr>
              <a:xfrm>
                <a:off x="5067596" y="4342648"/>
                <a:ext cx="1351302" cy="1372655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대리근로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</p:grpSp>
      </p:grpSp>
      <p:sp>
        <p:nvSpPr>
          <p:cNvPr id="3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00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산학협력단에서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교내근로장학생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A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군은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근로시간에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친구들과 놀러 나가거나 가족들과 해외여행을 가는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등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실제로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근로는 하지 않고 출근부만 기록해 장학금을 받고 있었다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600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A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군은 근로는 하지 않았음에도 출근부에 </a:t>
              </a:r>
              <a:r>
                <a:rPr lang="ko-KR" altLang="en-US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근로시간을 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입력하여 장학금을 받은 </a:t>
              </a:r>
              <a:r>
                <a:rPr lang="ko-KR" altLang="en-US" sz="1600" b="1" u="sng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허위근로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dirty="0">
                <a:solidFill>
                  <a:schemeClr val="accent2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근로를 하지 않고 출근부에 근로시간을 입력하는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235361" y="2237293"/>
              <a:ext cx="982802" cy="99833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허위근로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726761" y="5229200"/>
              <a:ext cx="6391631" cy="86409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장학금 환수 및 확정일로부터 해당학기를 포함하여 </a:t>
              </a:r>
              <a:endParaRPr lang="en-US" altLang="ko-KR" b="1" u="sng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ko-KR" sz="2000" b="1" u="sng" dirty="0" smtClean="0">
                  <a:solidFill>
                    <a:schemeClr val="bg1"/>
                  </a:solidFill>
                  <a:latin typeface="+mn-ea"/>
                </a:rPr>
                <a:t>4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개 학기 근로 </a:t>
              </a:r>
              <a:r>
                <a:rPr lang="ko-KR" altLang="en-US" sz="2000" b="1" u="sng" dirty="0">
                  <a:solidFill>
                    <a:schemeClr val="bg1"/>
                  </a:solidFill>
                  <a:latin typeface="+mn-ea"/>
                </a:rPr>
                <a:t>참여 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제한</a:t>
              </a:r>
              <a:endParaRPr lang="en-US" altLang="ko-KR" sz="2000" b="1" u="sng" dirty="0" smtClean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 smtClean="0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 smtClean="0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 전체 참여제한</a:t>
              </a:r>
              <a:endParaRPr lang="ko-KR" altLang="en-US" sz="1200" spc="-3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38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0" name="순서도: 대체 처리 3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1" name="순서도: 병합 4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547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0" y="5229200"/>
              <a:ext cx="6391632" cy="864096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확정일로부터 해당 학기를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포함하여 </a:t>
              </a:r>
              <a:r>
                <a:rPr lang="en-US" altLang="ko-KR" sz="2000" b="1" u="sng" dirty="0" smtClean="0">
                  <a:solidFill>
                    <a:schemeClr val="bg1"/>
                  </a:solidFill>
                  <a:latin typeface="+mn-ea"/>
                </a:rPr>
                <a:t>2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개 </a:t>
              </a:r>
              <a:r>
                <a:rPr lang="ko-KR" altLang="en-US" sz="2000" b="1" u="sng" dirty="0">
                  <a:solidFill>
                    <a:schemeClr val="bg1"/>
                  </a:solidFill>
                  <a:latin typeface="+mn-ea"/>
                </a:rPr>
                <a:t>학기 근로 참여 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제한</a:t>
              </a:r>
              <a:endParaRPr lang="en-US" altLang="ko-KR" sz="2000" b="1" u="sng" spc="-300" dirty="0" smtClean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전체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참여제한</a:t>
              </a:r>
              <a:endParaRPr lang="ko-KR" altLang="en-US" sz="2000" b="1" u="sng" spc="-3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tx1"/>
                  </a:solidFill>
                  <a:latin typeface="+mn-ea"/>
                </a:rPr>
                <a:t>         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☆☆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학생지원과에서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P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군은 학교행사 준비로 바쁜 기간에 밤늦게 까지 학기 중 주당 최대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시간인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20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시간을 넘겨 근무를 하였고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출근부에는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초과시간을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다음주에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근로한 것으로 입력하고 실제로 해당 시간에는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근로를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하지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않았다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200" b="1" spc="-300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P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군은 입력한 출근부 시간이 아닌 다른 </a:t>
              </a:r>
              <a:r>
                <a:rPr lang="ko-KR" altLang="en-US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시간에 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근로한 </a:t>
              </a:r>
              <a:r>
                <a:rPr lang="ko-KR" altLang="en-US" sz="1600" b="1" u="sng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대체근로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.</a:t>
              </a:r>
              <a:endParaRPr lang="ko-KR" altLang="en-US" sz="1600" b="1" spc="-300" dirty="0">
                <a:solidFill>
                  <a:schemeClr val="accent6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출근부에 입력한 시간과 다른 시간에 근로하는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8" name="타원 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대체근로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2" y="5229200"/>
              <a:ext cx="6391630" cy="86409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근로장학생 장학금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환수 및 </a:t>
              </a:r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근로장학생과 대리근로자 모두 </a:t>
              </a:r>
              <a:endParaRPr lang="en-US" altLang="ko-KR" b="1" u="sng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확정일로부터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해당학기를 포함하여 </a:t>
              </a:r>
              <a:r>
                <a:rPr lang="en-US" altLang="ko-KR" b="1" u="sng" dirty="0" smtClean="0">
                  <a:solidFill>
                    <a:schemeClr val="bg1"/>
                  </a:solidFill>
                  <a:latin typeface="+mn-ea"/>
                </a:rPr>
                <a:t>2</a:t>
              </a:r>
              <a:r>
                <a:rPr lang="ko-KR" altLang="en-US" sz="2000" b="1" u="sng" dirty="0" err="1" smtClean="0">
                  <a:solidFill>
                    <a:schemeClr val="bg1"/>
                  </a:solidFill>
                  <a:latin typeface="+mn-ea"/>
                </a:rPr>
                <a:t>개학기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 근로참여제한</a:t>
              </a:r>
              <a:endParaRPr lang="en-US" altLang="ko-KR" sz="2000" b="1" u="sng" dirty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전체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참여제한</a:t>
              </a:r>
              <a:endParaRPr lang="ko-KR" altLang="en-US" sz="1200" spc="-3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</a:t>
              </a:r>
              <a:r>
                <a:rPr lang="ko-KR" altLang="en-US" sz="1600" b="1" dirty="0" err="1" smtClean="0">
                  <a:solidFill>
                    <a:schemeClr val="tx1"/>
                  </a:solidFill>
                  <a:latin typeface="+mn-ea"/>
                </a:rPr>
                <a:t>ㅁㅁ대학교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 도서관에서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늦잠을 자느라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그만 학교에 가지 못해 친한 친구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양에게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오늘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하루만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본인 대신 근로 좀 해달라고 부탁했고 친한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친구의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부탁에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양은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 대신 중앙도서관에서 대신 근로를 하였다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C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양은 선발된 장학생 이외 다른 사람이 근로한 </a:t>
              </a:r>
              <a:r>
                <a:rPr lang="ko-KR" altLang="en-US" sz="1600" b="1" u="sng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대리근로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에 해당된다</a:t>
              </a:r>
              <a:r>
                <a:rPr lang="en-US" altLang="ko-KR" sz="1600" b="1" spc="-150" dirty="0" smtClean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spc="-150" dirty="0">
                <a:solidFill>
                  <a:schemeClr val="accent4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선발된 장학생 이외 다른 사람이 근로를 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대리근로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사고 예방</a:t>
            </a:r>
            <a:r>
              <a:rPr lang="en-US" altLang="ko-KR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및 처리절차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예방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1" name="그룹 70"/>
          <p:cNvGrpSpPr/>
          <p:nvPr/>
        </p:nvGrpSpPr>
        <p:grpSpPr>
          <a:xfrm>
            <a:off x="611560" y="1414829"/>
            <a:ext cx="8133315" cy="5038507"/>
            <a:chOff x="611560" y="1414829"/>
            <a:chExt cx="8133315" cy="5038507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652" b="-1"/>
            <a:stretch/>
          </p:blipFill>
          <p:spPr>
            <a:xfrm>
              <a:off x="5796136" y="1414829"/>
              <a:ext cx="2948739" cy="4750475"/>
            </a:xfrm>
            <a:prstGeom prst="rect">
              <a:avLst/>
            </a:prstGeom>
          </p:spPr>
        </p:pic>
        <p:sp>
          <p:nvSpPr>
            <p:cNvPr id="18" name="육각형 17"/>
            <p:cNvSpPr/>
            <p:nvPr/>
          </p:nvSpPr>
          <p:spPr>
            <a:xfrm>
              <a:off x="899592" y="2276872"/>
              <a:ext cx="2232248" cy="1152128"/>
            </a:xfrm>
            <a:prstGeom prst="hexagon">
              <a:avLst/>
            </a:prstGeom>
            <a:solidFill>
              <a:srgbClr val="37D4F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안전규칙 준수</a:t>
              </a:r>
              <a:endParaRPr lang="ko-KR" altLang="en-US" sz="2000" b="1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2" name="육각형 31"/>
            <p:cNvSpPr/>
            <p:nvPr/>
          </p:nvSpPr>
          <p:spPr>
            <a:xfrm>
              <a:off x="3023828" y="2884938"/>
              <a:ext cx="2232248" cy="1152128"/>
            </a:xfrm>
            <a:prstGeom prst="hexagon">
              <a:avLst/>
            </a:prstGeom>
            <a:solidFill>
              <a:srgbClr val="2BB5EB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정기적인 </a:t>
              </a:r>
              <a:r>
                <a:rPr lang="ko-KR" altLang="en-US" sz="2000" b="1" spc="-300" dirty="0" err="1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스트레칭을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통한 질환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예방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3" name="육각형 32"/>
            <p:cNvSpPr/>
            <p:nvPr/>
          </p:nvSpPr>
          <p:spPr>
            <a:xfrm>
              <a:off x="899592" y="3576480"/>
              <a:ext cx="2232248" cy="1152128"/>
            </a:xfrm>
            <a:prstGeom prst="hexagon">
              <a:avLst/>
            </a:prstGeom>
            <a:solidFill>
              <a:srgbClr val="1182A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잠재적</a:t>
              </a:r>
              <a:endPara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위험요소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제거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4" name="육각형 33"/>
            <p:cNvSpPr/>
            <p:nvPr/>
          </p:nvSpPr>
          <p:spPr>
            <a:xfrm>
              <a:off x="3005548" y="4224552"/>
              <a:ext cx="2232248" cy="1152128"/>
            </a:xfrm>
            <a:prstGeom prst="hexagon">
              <a:avLst/>
            </a:prstGeom>
            <a:solidFill>
              <a:srgbClr val="1496CA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비상구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소화기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및 </a:t>
              </a:r>
              <a:r>
                <a:rPr lang="ko-KR" altLang="en-US" sz="2000" b="1" spc="-300" dirty="0" err="1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피난로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인지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cxnSp>
          <p:nvCxnSpPr>
            <p:cNvPr id="52" name="꺾인 연결선 51"/>
            <p:cNvCxnSpPr/>
            <p:nvPr/>
          </p:nvCxnSpPr>
          <p:spPr>
            <a:xfrm flipV="1">
              <a:off x="4301692" y="2564904"/>
              <a:ext cx="1422436" cy="608066"/>
            </a:xfrm>
            <a:prstGeom prst="bentConnector3">
              <a:avLst>
                <a:gd name="adj1" fmla="val -12141"/>
              </a:avLst>
            </a:prstGeom>
            <a:ln w="28575">
              <a:solidFill>
                <a:srgbClr val="2BB5E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직사각형 61"/>
            <p:cNvSpPr/>
            <p:nvPr/>
          </p:nvSpPr>
          <p:spPr>
            <a:xfrm>
              <a:off x="5724128" y="1414829"/>
              <a:ext cx="3020747" cy="4750475"/>
            </a:xfrm>
            <a:prstGeom prst="rect">
              <a:avLst/>
            </a:prstGeom>
            <a:noFill/>
            <a:ln w="28575">
              <a:solidFill>
                <a:srgbClr val="2BB5EB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63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028" y="5085184"/>
              <a:ext cx="2078772" cy="1318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5" name="직사각형 64"/>
            <p:cNvSpPr/>
            <p:nvPr/>
          </p:nvSpPr>
          <p:spPr>
            <a:xfrm>
              <a:off x="611560" y="5013176"/>
              <a:ext cx="2232248" cy="1440160"/>
            </a:xfrm>
            <a:prstGeom prst="rect">
              <a:avLst/>
            </a:prstGeom>
            <a:noFill/>
            <a:ln w="28575">
              <a:solidFill>
                <a:srgbClr val="1182A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cxnSp>
          <p:nvCxnSpPr>
            <p:cNvPr id="66" name="꺾인 연결선 65"/>
            <p:cNvCxnSpPr/>
            <p:nvPr/>
          </p:nvCxnSpPr>
          <p:spPr>
            <a:xfrm rot="10800000" flipV="1">
              <a:off x="2843808" y="5381264"/>
              <a:ext cx="1277864" cy="373278"/>
            </a:xfrm>
            <a:prstGeom prst="bentConnector3">
              <a:avLst>
                <a:gd name="adj1" fmla="val 705"/>
              </a:avLst>
            </a:prstGeom>
            <a:ln w="28575">
              <a:solidFill>
                <a:srgbClr val="1182A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28" name="순서도: 대체 처리 2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29" name="순서도: 병합 2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692697" y="4159547"/>
            <a:ext cx="7839743" cy="1717725"/>
            <a:chOff x="692697" y="4159547"/>
            <a:chExt cx="7839743" cy="1717725"/>
          </a:xfrm>
        </p:grpSpPr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4058" y="4159547"/>
              <a:ext cx="968382" cy="1717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순서도: 대체 처리 23"/>
            <p:cNvSpPr/>
            <p:nvPr/>
          </p:nvSpPr>
          <p:spPr>
            <a:xfrm>
              <a:off x="692697" y="4293096"/>
              <a:ext cx="6804756" cy="1584176"/>
            </a:xfrm>
            <a:prstGeom prst="flowChartAlternateProcess">
              <a:avLst/>
            </a:prstGeom>
            <a:solidFill>
              <a:srgbClr val="37D4FF"/>
            </a:solidFill>
            <a:ln w="28575">
              <a:solidFill>
                <a:srgbClr val="37D4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소속대학 담당자에게 사고보고 및 한국장학재단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안전사고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r>
                <a:rPr lang="en-US" altLang="ko-KR" sz="2000" b="1" spc="-150" dirty="0" smtClean="0">
                  <a:solidFill>
                    <a:srgbClr val="FF0000"/>
                  </a:solidFill>
                  <a:latin typeface="+mn-ea"/>
                </a:rPr>
                <a:t> </a:t>
              </a:r>
              <a:r>
                <a:rPr lang="en-US" altLang="ko-KR" sz="2000" b="1" spc="-300" dirty="0">
                  <a:solidFill>
                    <a:srgbClr val="FF0000"/>
                  </a:solidFill>
                  <a:latin typeface="+mn-ea"/>
                </a:rPr>
                <a:t>(</a:t>
              </a:r>
              <a:r>
                <a:rPr lang="en-US" altLang="ko-KR" sz="2000" b="1" spc="-300" dirty="0" smtClean="0">
                  <a:solidFill>
                    <a:srgbClr val="FF0000"/>
                  </a:solidFill>
                  <a:latin typeface="+mn-ea"/>
                </a:rPr>
                <a:t>1599-4920)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를 통해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상해보험 처리절차를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확인하고 진행하세요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. (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본인부담금이 발생할 수 있음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)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971600" y="2132856"/>
            <a:ext cx="7344816" cy="1728192"/>
            <a:chOff x="971600" y="2132856"/>
            <a:chExt cx="7344816" cy="1728192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2778" r="44444" b="16535"/>
            <a:stretch>
              <a:fillRect/>
            </a:stretch>
          </p:blipFill>
          <p:spPr bwMode="auto">
            <a:xfrm>
              <a:off x="971600" y="2132856"/>
              <a:ext cx="1368152" cy="1728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순서도: 대체 처리 34"/>
            <p:cNvSpPr/>
            <p:nvPr/>
          </p:nvSpPr>
          <p:spPr>
            <a:xfrm>
              <a:off x="2627784" y="2607464"/>
              <a:ext cx="5688632" cy="893544"/>
            </a:xfrm>
            <a:prstGeom prst="flowChartAlternateProcess">
              <a:avLst/>
            </a:prstGeom>
            <a:noFill/>
            <a:ln w="28575">
              <a:solidFill>
                <a:srgbClr val="37D4FF"/>
              </a:solidFill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교외근로 중 안전사고가 발생했어요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!</a:t>
              </a: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어떻게 해야 하죠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?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411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24487" y="2357659"/>
            <a:ext cx="8118962" cy="3237203"/>
          </a:xfrm>
          <a:prstGeom prst="rect">
            <a:avLst/>
          </a:prstGeom>
          <a:noFill/>
        </p:spPr>
      </p:sp>
      <p:grpSp>
        <p:nvGrpSpPr>
          <p:cNvPr id="48" name="그룹 4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49" name="순서도: 대체 처리 4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50" name="순서도: 병합 4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76871"/>
            <a:ext cx="7848872" cy="3960441"/>
            <a:chOff x="683568" y="2276871"/>
            <a:chExt cx="7848872" cy="3960441"/>
          </a:xfrm>
        </p:grpSpPr>
        <p:sp>
          <p:nvSpPr>
            <p:cNvPr id="18" name="자유형 17"/>
            <p:cNvSpPr/>
            <p:nvPr/>
          </p:nvSpPr>
          <p:spPr>
            <a:xfrm>
              <a:off x="683568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발생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28" name="자유형 27"/>
            <p:cNvSpPr/>
            <p:nvPr/>
          </p:nvSpPr>
          <p:spPr>
            <a:xfrm>
              <a:off x="3447152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초기 대응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2" name="자유형 31"/>
            <p:cNvSpPr/>
            <p:nvPr/>
          </p:nvSpPr>
          <p:spPr>
            <a:xfrm>
              <a:off x="6279890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처리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5287140" y="5025236"/>
              <a:ext cx="385341" cy="501648"/>
            </a:xfrm>
            <a:custGeom>
              <a:avLst/>
              <a:gdLst>
                <a:gd name="connsiteX0" fmla="*/ 0 w 256194"/>
                <a:gd name="connsiteY0" fmla="*/ 59940 h 299699"/>
                <a:gd name="connsiteX1" fmla="*/ 128097 w 256194"/>
                <a:gd name="connsiteY1" fmla="*/ 59940 h 299699"/>
                <a:gd name="connsiteX2" fmla="*/ 128097 w 256194"/>
                <a:gd name="connsiteY2" fmla="*/ 0 h 299699"/>
                <a:gd name="connsiteX3" fmla="*/ 256194 w 256194"/>
                <a:gd name="connsiteY3" fmla="*/ 149850 h 299699"/>
                <a:gd name="connsiteX4" fmla="*/ 128097 w 256194"/>
                <a:gd name="connsiteY4" fmla="*/ 299699 h 299699"/>
                <a:gd name="connsiteX5" fmla="*/ 128097 w 256194"/>
                <a:gd name="connsiteY5" fmla="*/ 239759 h 299699"/>
                <a:gd name="connsiteX6" fmla="*/ 0 w 256194"/>
                <a:gd name="connsiteY6" fmla="*/ 239759 h 299699"/>
                <a:gd name="connsiteX7" fmla="*/ 0 w 256194"/>
                <a:gd name="connsiteY7" fmla="*/ 59940 h 299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6194" h="299699">
                  <a:moveTo>
                    <a:pt x="256194" y="239759"/>
                  </a:moveTo>
                  <a:lnTo>
                    <a:pt x="128097" y="239759"/>
                  </a:lnTo>
                  <a:lnTo>
                    <a:pt x="128097" y="299699"/>
                  </a:lnTo>
                  <a:lnTo>
                    <a:pt x="0" y="149849"/>
                  </a:lnTo>
                  <a:lnTo>
                    <a:pt x="128097" y="0"/>
                  </a:lnTo>
                  <a:lnTo>
                    <a:pt x="128097" y="59940"/>
                  </a:lnTo>
                  <a:lnTo>
                    <a:pt x="256194" y="59940"/>
                  </a:lnTo>
                  <a:lnTo>
                    <a:pt x="256194" y="239759"/>
                  </a:lnTo>
                  <a:close/>
                </a:path>
              </a:pathLst>
            </a:custGeom>
            <a:solidFill>
              <a:srgbClr val="00B0F0"/>
            </a:solidFill>
            <a:ln w="15875">
              <a:noFill/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858" tIns="59940" rIns="0" bIns="5994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683568" y="2837954"/>
              <a:ext cx="2252549" cy="1084015"/>
            </a:xfrm>
            <a:prstGeom prst="roundRect">
              <a:avLst/>
            </a:prstGeom>
            <a:solidFill>
              <a:srgbClr val="DDF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 중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안전사고 발생 </a:t>
              </a:r>
              <a:endParaRPr lang="ko-KR" altLang="en-US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6207882" y="2276871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spc="-150" dirty="0" smtClean="0">
                  <a:latin typeface="+mn-ea"/>
                </a:rPr>
                <a:t>대학 및 재단에 연락</a:t>
              </a:r>
              <a:endParaRPr lang="ko-KR" altLang="en-US" sz="2000" b="1" kern="1200" spc="-150" dirty="0">
                <a:latin typeface="+mn-ea"/>
              </a:endParaRPr>
            </a:p>
          </p:txBody>
        </p:sp>
        <p:sp>
          <p:nvSpPr>
            <p:cNvPr id="59" name="자유형 58"/>
            <p:cNvSpPr/>
            <p:nvPr/>
          </p:nvSpPr>
          <p:spPr>
            <a:xfrm>
              <a:off x="68356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자가진단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0" name="자유형 59"/>
            <p:cNvSpPr/>
            <p:nvPr/>
          </p:nvSpPr>
          <p:spPr>
            <a:xfrm>
              <a:off x="347157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후속 조치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1" name="모서리가 둥근 직사각형 60"/>
            <p:cNvSpPr/>
            <p:nvPr/>
          </p:nvSpPr>
          <p:spPr>
            <a:xfrm>
              <a:off x="3447152" y="2841654"/>
              <a:ext cx="2252550" cy="1084015"/>
            </a:xfrm>
            <a:prstGeom prst="roundRect">
              <a:avLst/>
            </a:prstGeom>
            <a:solidFill>
              <a:srgbClr val="C1F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사고의 심각성에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따라 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119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연락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후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,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근로지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매뉴얼에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따라 응급조치</a:t>
              </a:r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6207882" y="2837954"/>
              <a:ext cx="2252550" cy="1084015"/>
            </a:xfrm>
            <a:prstGeom prst="roundRect">
              <a:avLst/>
            </a:prstGeom>
            <a:solidFill>
              <a:srgbClr val="ABED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안전사고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en-US" altLang="ko-KR" sz="1330" b="1" spc="-150" dirty="0" smtClean="0">
                  <a:solidFill>
                    <a:srgbClr val="FF0000"/>
                  </a:solidFill>
                  <a:latin typeface="+mn-ea"/>
                </a:rPr>
                <a:t>(1599-4920</a:t>
              </a:r>
              <a:r>
                <a:rPr lang="en-US" altLang="ko-KR" sz="1330" b="1" spc="-150" dirty="0">
                  <a:solidFill>
                    <a:srgbClr val="FF0000"/>
                  </a:solidFill>
                  <a:latin typeface="+mn-ea"/>
                </a:rPr>
                <a:t>)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연락하여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상해보험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해당 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) 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처리절차 확인 및 소속대학 담당자에게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사고보고</a:t>
              </a:r>
              <a:endParaRPr lang="en-US" altLang="ko-KR" sz="133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3" name="모서리가 둥근 직사각형 62"/>
            <p:cNvSpPr/>
            <p:nvPr/>
          </p:nvSpPr>
          <p:spPr>
            <a:xfrm>
              <a:off x="683568" y="5153297"/>
              <a:ext cx="2252549" cy="1084015"/>
            </a:xfrm>
            <a:prstGeom prst="roundRect">
              <a:avLst/>
            </a:prstGeom>
            <a:solidFill>
              <a:srgbClr val="65DE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안전사고 원인파악 및 자가진단을 통해 추후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유사사고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발생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방지</a:t>
              </a:r>
            </a:p>
          </p:txBody>
        </p:sp>
        <p:sp>
          <p:nvSpPr>
            <p:cNvPr id="64" name="모서리가 둥근 직사각형 63"/>
            <p:cNvSpPr/>
            <p:nvPr/>
          </p:nvSpPr>
          <p:spPr>
            <a:xfrm>
              <a:off x="3480396" y="5153297"/>
              <a:ext cx="2243731" cy="1084015"/>
            </a:xfrm>
            <a:prstGeom prst="roundRect">
              <a:avLst/>
            </a:prstGeom>
            <a:solidFill>
              <a:srgbClr val="69D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부상의 정도에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업무조정 요청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또는 근로종료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5" name="모서리가 둥근 직사각형 64"/>
            <p:cNvSpPr/>
            <p:nvPr/>
          </p:nvSpPr>
          <p:spPr>
            <a:xfrm>
              <a:off x="6279890" y="5153297"/>
              <a:ext cx="2252550" cy="1084015"/>
            </a:xfrm>
            <a:prstGeom prst="roundRect">
              <a:avLst/>
            </a:prstGeom>
            <a:solidFill>
              <a:srgbClr val="89E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재단측이 안내한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절차에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보험서류 처리</a:t>
              </a:r>
            </a:p>
          </p:txBody>
        </p:sp>
        <p:sp>
          <p:nvSpPr>
            <p:cNvPr id="9" name="L 도형 8"/>
            <p:cNvSpPr/>
            <p:nvPr/>
          </p:nvSpPr>
          <p:spPr>
            <a:xfrm rot="13500000">
              <a:off x="2911103" y="2965319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0" name="L 도형 69"/>
            <p:cNvSpPr/>
            <p:nvPr/>
          </p:nvSpPr>
          <p:spPr>
            <a:xfrm rot="13500000">
              <a:off x="5685277" y="2920184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1" name="L 도형 70"/>
            <p:cNvSpPr/>
            <p:nvPr/>
          </p:nvSpPr>
          <p:spPr>
            <a:xfrm rot="18900000">
              <a:off x="7216576" y="403822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2" name="L 도형 71"/>
            <p:cNvSpPr/>
            <p:nvPr/>
          </p:nvSpPr>
          <p:spPr>
            <a:xfrm rot="2700000">
              <a:off x="3060468" y="526254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3" name="L 도형 72"/>
            <p:cNvSpPr/>
            <p:nvPr/>
          </p:nvSpPr>
          <p:spPr>
            <a:xfrm rot="2700000">
              <a:off x="5874667" y="5275547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673934" y="4335574"/>
            <a:ext cx="7146538" cy="1973746"/>
            <a:chOff x="1673934" y="4335574"/>
            <a:chExt cx="7146538" cy="1973746"/>
          </a:xfrm>
        </p:grpSpPr>
        <p:sp>
          <p:nvSpPr>
            <p:cNvPr id="29" name="직사각형 28"/>
            <p:cNvSpPr/>
            <p:nvPr/>
          </p:nvSpPr>
          <p:spPr>
            <a:xfrm>
              <a:off x="1673934" y="4335574"/>
              <a:ext cx="2913561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0" name="순서도: 수동 입력 9"/>
            <p:cNvSpPr/>
            <p:nvPr/>
          </p:nvSpPr>
          <p:spPr>
            <a:xfrm>
              <a:off x="3661605" y="4335574"/>
              <a:ext cx="925892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3661605" y="4533555"/>
              <a:ext cx="3059090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2" name="순서도: 수동 입력 9"/>
            <p:cNvSpPr/>
            <p:nvPr/>
          </p:nvSpPr>
          <p:spPr>
            <a:xfrm>
              <a:off x="5786367" y="4533554"/>
              <a:ext cx="925891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5786365" y="4730985"/>
              <a:ext cx="2212748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02162" y="4835601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육체적 성희롱</a:t>
              </a:r>
              <a:endParaRPr lang="ko-KR" altLang="en-US" sz="2400" b="1" spc="-300" dirty="0"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44420" y="5103895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언</a:t>
              </a:r>
              <a:r>
                <a:rPr lang="ko-KR" altLang="en-US" sz="2400" b="1" spc="-300" dirty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어</a:t>
              </a:r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922406" y="5286813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시</a:t>
              </a:r>
              <a:r>
                <a:rPr lang="ko-KR" altLang="en-US" sz="2400" b="1" spc="-300" dirty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각</a:t>
              </a:r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</p:grpSp>
      <p:sp>
        <p:nvSpPr>
          <p:cNvPr id="37" name="순서도: 대체 처리 36"/>
          <p:cNvSpPr/>
          <p:nvPr/>
        </p:nvSpPr>
        <p:spPr>
          <a:xfrm>
            <a:off x="1359098" y="2276872"/>
            <a:ext cx="6804756" cy="1483238"/>
          </a:xfrm>
          <a:prstGeom prst="flowChartAlternateProcess">
            <a:avLst/>
          </a:prstGeom>
          <a:noFill/>
          <a:ln w="28575">
            <a:solidFill>
              <a:srgbClr val="0F749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</a:t>
            </a:r>
            <a:r>
              <a: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,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고</a:t>
            </a:r>
            <a:r>
              <a: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용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 등의 관계에서 직위를 이용하거나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업무와 관련하여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endParaRPr lang="en-US" altLang="ko-KR" sz="2000" b="1" spc="-300" dirty="0" smtClean="0"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성적인 말과 행동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등으로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굴욕감</a:t>
            </a:r>
            <a:r>
              <a:rPr lang="en-US" altLang="ko-KR" sz="2000" b="1" spc="-300" dirty="0" smtClean="0">
                <a:solidFill>
                  <a:srgbClr val="0F749D"/>
                </a:solidFill>
                <a:latin typeface="+mn-ea"/>
              </a:rPr>
              <a:t>·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혐오감을</a:t>
            </a:r>
            <a:r>
              <a:rPr lang="en-US" altLang="ko-KR" sz="2000" b="1" spc="-300" dirty="0">
                <a:solidFill>
                  <a:srgbClr val="0F749D"/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느끼게 한 경우</a:t>
            </a:r>
            <a:endParaRPr lang="en-US" altLang="ko-KR" sz="2000" b="1" spc="-300" dirty="0" smtClean="0">
              <a:solidFill>
                <a:srgbClr val="0F749D"/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혹은 </a:t>
            </a:r>
            <a:r>
              <a:rPr lang="ko-KR" altLang="en-US" sz="2000" b="1" spc="-300" dirty="0" smtClean="0">
                <a:solidFill>
                  <a:srgbClr val="0E6B90"/>
                </a:solidFill>
                <a:latin typeface="+mn-ea"/>
              </a:rPr>
              <a:t>고용상의 불이익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을 주는 것</a:t>
            </a:r>
            <a:endParaRPr lang="ko-KR" altLang="en-US" sz="2000" b="1" spc="-300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39" name="순서도: 대체 처리 3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40" name="순서도: 병합 3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F749D"/>
                </a:solidFill>
                <a:latin typeface="+mn-ea"/>
              </a:rPr>
              <a:t>성희롱이란 </a:t>
            </a:r>
            <a:r>
              <a:rPr lang="en-US" altLang="ko-KR" sz="3200" b="1" spc="-300" dirty="0" smtClean="0">
                <a:solidFill>
                  <a:srgbClr val="0F749D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F749D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6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5" name="순서도: 대체 처리 44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6" name="순서도: 병합 45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313894" y="980728"/>
            <a:ext cx="3546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성희롱 예방과 대</a:t>
            </a:r>
            <a:r>
              <a:rPr lang="ko-KR" altLang="en-US" sz="3200" b="1" spc="-300" dirty="0">
                <a:solidFill>
                  <a:srgbClr val="0E6B90"/>
                </a:solidFill>
                <a:latin typeface="+mn-ea"/>
              </a:rPr>
              <a:t>처</a:t>
            </a:r>
            <a:endParaRPr lang="en-US" altLang="ko-KR" sz="3200" b="1" spc="-300" dirty="0" smtClean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6964349" cy="4406204"/>
            <a:chOff x="1043608" y="2060848"/>
            <a:chExt cx="6964349" cy="4406204"/>
          </a:xfrm>
        </p:grpSpPr>
        <p:grpSp>
          <p:nvGrpSpPr>
            <p:cNvPr id="58" name="그룹 57"/>
            <p:cNvGrpSpPr/>
            <p:nvPr/>
          </p:nvGrpSpPr>
          <p:grpSpPr>
            <a:xfrm>
              <a:off x="1043608" y="2060848"/>
              <a:ext cx="3213105" cy="4406204"/>
              <a:chOff x="971600" y="2119908"/>
              <a:chExt cx="3213105" cy="4200573"/>
            </a:xfrm>
          </p:grpSpPr>
          <p:sp>
            <p:nvSpPr>
              <p:cNvPr id="40" name="순서도: 대체 처리 39"/>
              <p:cNvSpPr/>
              <p:nvPr/>
            </p:nvSpPr>
            <p:spPr>
              <a:xfrm>
                <a:off x="971600" y="2119908"/>
                <a:ext cx="3213105" cy="4200573"/>
              </a:xfrm>
              <a:prstGeom prst="flowChartAlternateProcess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6">
                    <a:lumMod val="75000"/>
                  </a:schemeClr>
                </a:solidFill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ctr">
                <a:noAutofit/>
              </a:bodyPr>
              <a:lstStyle/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Clr>
                    <a:schemeClr val="accent2">
                      <a:lumMod val="75000"/>
                    </a:schemeClr>
                  </a:buClr>
                  <a:buSzPct val="75000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의사표현은 분명히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600" b="1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성적 </a:t>
                </a:r>
                <a:r>
                  <a:rPr lang="ko-KR" altLang="en-US" b="1" spc="-300" dirty="0">
                    <a:solidFill>
                      <a:schemeClr val="tx1"/>
                    </a:solidFill>
                    <a:latin typeface="+mn-ea"/>
                  </a:rPr>
                  <a:t>언동에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대하여</a:t>
                </a:r>
                <a:r>
                  <a:rPr lang="en-US" altLang="ko-KR" b="1" spc="-3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이의제기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성희롱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당한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당한 동료와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공동대응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업무시간외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원하지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않는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만남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회피</a:t>
                </a:r>
                <a:endParaRPr lang="en-US" altLang="ko-KR" b="1" dirty="0">
                  <a:solidFill>
                    <a:schemeClr val="tx1"/>
                  </a:solidFill>
                  <a:latin typeface="+mn-ea"/>
                </a:endParaRPr>
              </a:p>
              <a:p>
                <a:pPr algn="ctr"/>
                <a:endParaRPr lang="ko-KR" altLang="en-US" sz="2300" b="1" spc="-300" dirty="0">
                  <a:solidFill>
                    <a:schemeClr val="tx1"/>
                  </a:solidFill>
                  <a:latin typeface="+mn-ea"/>
                </a:endParaRPr>
              </a:p>
            </p:txBody>
          </p:sp>
          <p:cxnSp>
            <p:nvCxnSpPr>
              <p:cNvPr id="7" name="직선 연결선 6"/>
              <p:cNvCxnSpPr/>
              <p:nvPr/>
            </p:nvCxnSpPr>
            <p:spPr>
              <a:xfrm>
                <a:off x="1142367" y="3288088"/>
                <a:ext cx="2808312" cy="0"/>
              </a:xfrm>
              <a:prstGeom prst="line">
                <a:avLst/>
              </a:prstGeom>
              <a:ln w="3810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TextBox 50"/>
              <p:cNvSpPr txBox="1"/>
              <p:nvPr/>
            </p:nvSpPr>
            <p:spPr>
              <a:xfrm>
                <a:off x="1241506" y="2258869"/>
                <a:ext cx="2565157" cy="954107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성희롱 피해자가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되지 않으려면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2" name="순서도: 대체 처리 51"/>
            <p:cNvSpPr/>
            <p:nvPr/>
          </p:nvSpPr>
          <p:spPr>
            <a:xfrm>
              <a:off x="4644008" y="2060848"/>
              <a:ext cx="3331976" cy="2664295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chemeClr val="accent4">
                  <a:lumMod val="75000"/>
                </a:scheme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t">
              <a:noAutofit/>
            </a:bodyPr>
            <a:lstStyle/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3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11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명확한 거부의사</a:t>
              </a:r>
              <a:r>
                <a:rPr lang="en-US" altLang="ko-KR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전달</a:t>
              </a:r>
              <a:r>
                <a:rPr lang="en-US" altLang="ko-KR" sz="800" b="1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증거자료 확보</a:t>
              </a:r>
              <a: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여성긴급전화</a:t>
              </a:r>
              <a:r>
                <a:rPr lang="en-US" altLang="ko-KR" b="1" dirty="0" smtClean="0">
                  <a:solidFill>
                    <a:srgbClr val="C00000"/>
                  </a:solidFill>
                  <a:latin typeface="+mn-ea"/>
                </a:rPr>
                <a:t>(1366)</a:t>
              </a:r>
              <a:r>
                <a:rPr lang="en-US" altLang="ko-KR" b="1" spc="-300" dirty="0">
                  <a:solidFill>
                    <a:schemeClr val="tx1"/>
                  </a:solidFill>
                  <a:latin typeface="+mn-ea"/>
                </a:rPr>
                <a:t> </a:t>
              </a:r>
              <a:endParaRPr lang="ko-KR" altLang="en-US" sz="2000" b="1" dirty="0">
                <a:solidFill>
                  <a:schemeClr val="tx1"/>
                </a:solidFill>
                <a:latin typeface="+mn-ea"/>
              </a:endParaRPr>
            </a:p>
          </p:txBody>
        </p:sp>
        <p:cxnSp>
          <p:nvCxnSpPr>
            <p:cNvPr id="53" name="직선 연결선 52"/>
            <p:cNvCxnSpPr/>
            <p:nvPr/>
          </p:nvCxnSpPr>
          <p:spPr>
            <a:xfrm flipV="1">
              <a:off x="4814775" y="3212976"/>
              <a:ext cx="2997585" cy="10259"/>
            </a:xfrm>
            <a:prstGeom prst="line">
              <a:avLst/>
            </a:prstGeom>
            <a:ln w="38100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4833281" y="2202447"/>
              <a:ext cx="2979079" cy="1007625"/>
            </a:xfrm>
            <a:prstGeom prst="rect">
              <a:avLst/>
            </a:prstGeom>
            <a:noFill/>
          </p:spPr>
          <p:txBody>
            <a:bodyPr wrap="square" lIns="72000" rtlCol="0">
              <a:no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성희롱 피해자가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되었을 때의 대처방안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3" name="순서도: 대체 처리 22"/>
            <p:cNvSpPr/>
            <p:nvPr/>
          </p:nvSpPr>
          <p:spPr>
            <a:xfrm>
              <a:off x="4675981" y="4999459"/>
              <a:ext cx="3331976" cy="1453877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0E6B90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ctr">
              <a:noAutofit/>
            </a:bodyPr>
            <a:lstStyle/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ko-KR" altLang="en-US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재단 전화 </a:t>
              </a:r>
              <a:r>
                <a:rPr lang="en-US" altLang="ko-KR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1599-2290</a:t>
              </a:r>
            </a:p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</a:b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해당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기관 참여 제한할 수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있도록 재단 및 대학에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반드시 연락</a:t>
              </a:r>
              <a:endParaRPr lang="ko-KR" altLang="en-US" sz="2000" b="1" spc="-15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17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96952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0" y="2378496"/>
            <a:ext cx="9144000" cy="23466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우수취업장학사업 </a:t>
            </a:r>
            <a:r>
              <a:rPr lang="ko-KR" altLang="en-US" dirty="0" err="1" smtClean="0"/>
              <a:t>권역별</a:t>
            </a:r>
            <a:r>
              <a:rPr lang="ko-KR" altLang="en-US" dirty="0" smtClean="0"/>
              <a:t> 설명회</a:t>
            </a:r>
            <a:endParaRPr lang="ko-KR" altLang="en-US" dirty="0"/>
          </a:p>
        </p:txBody>
      </p:sp>
      <p:sp>
        <p:nvSpPr>
          <p:cNvPr id="29" name="TextBox 18"/>
          <p:cNvSpPr txBox="1"/>
          <p:nvPr/>
        </p:nvSpPr>
        <p:spPr>
          <a:xfrm>
            <a:off x="584083" y="2420888"/>
            <a:ext cx="7956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감사합니다</a:t>
            </a:r>
            <a:r>
              <a:rPr lang="en-US" altLang="ko-KR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331640" y="3556466"/>
            <a:ext cx="61206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기타 문의 사항</a:t>
            </a:r>
            <a:endParaRPr lang="en-US" altLang="ko-KR" sz="2400" b="1" spc="-150" dirty="0" smtClean="0">
              <a:ln>
                <a:solidFill>
                  <a:srgbClr val="0E6B90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한국장학재단 </a:t>
            </a:r>
            <a:r>
              <a:rPr lang="ko-KR" altLang="en-US" sz="2400" b="1" spc="-150" dirty="0" err="1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콜센터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1599-2290</a:t>
            </a:r>
            <a:endParaRPr lang="en-US" altLang="ko-KR" sz="2400" b="1" spc="-150" dirty="0">
              <a:ln>
                <a:solidFill>
                  <a:srgbClr val="0E6B90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6" name="Picture 3" descr="C:\Users\p_wowns\Desktop\colorcop (1)\기본형 시그니처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66742"/>
            <a:ext cx="2030361" cy="591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368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>
            <a:lumMod val="60000"/>
            <a:lumOff val="40000"/>
          </a:schemeClr>
        </a:solidFill>
        <a:ln w="28575">
          <a:noFill/>
          <a:prstDash val="solid"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000" dirty="0" smtClean="0">
            <a:solidFill>
              <a:schemeClr val="bg1"/>
            </a:solidFill>
            <a:latin typeface="한컴 윤체 L"/>
            <a:ea typeface="한컴 윤체 L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ctr">
          <a:defRPr sz="1400" dirty="0">
            <a:solidFill>
              <a:schemeClr val="bg2">
                <a:lumMod val="50000"/>
              </a:schemeClr>
            </a:solidFill>
            <a:latin typeface="HY견고딕"/>
            <a:ea typeface="HY견고딕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1761</Words>
  <Application>Microsoft Office PowerPoint</Application>
  <PresentationFormat>화면 슬라이드 쇼(4:3)</PresentationFormat>
  <Paragraphs>733</Paragraphs>
  <Slides>47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47</vt:i4>
      </vt:variant>
    </vt:vector>
  </HeadingPairs>
  <TitlesOfParts>
    <vt:vector size="55" baseType="lpstr">
      <vt:lpstr>맑은 고딕</vt:lpstr>
      <vt:lpstr>한컴 윤고딕 230</vt:lpstr>
      <vt:lpstr>한컴 윤고딕 240</vt:lpstr>
      <vt:lpstr>한컴 윤고딕 250</vt:lpstr>
      <vt:lpstr>한컴 윤체 L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>user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kc2462</cp:lastModifiedBy>
  <cp:revision>657</cp:revision>
  <dcterms:created xsi:type="dcterms:W3CDTF">2012-12-01T20:04:07Z</dcterms:created>
  <dcterms:modified xsi:type="dcterms:W3CDTF">2021-09-01T09:41:56Z</dcterms:modified>
  <cp:version/>
</cp:coreProperties>
</file>